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  <p:sldMasterId id="2147483862" r:id="rId2"/>
  </p:sldMasterIdLst>
  <p:sldIdLst>
    <p:sldId id="990" r:id="rId3"/>
    <p:sldId id="1047" r:id="rId4"/>
    <p:sldId id="991" r:id="rId5"/>
    <p:sldId id="992" r:id="rId6"/>
    <p:sldId id="993" r:id="rId7"/>
    <p:sldId id="994" r:id="rId8"/>
    <p:sldId id="995" r:id="rId9"/>
    <p:sldId id="996" r:id="rId10"/>
    <p:sldId id="997" r:id="rId11"/>
    <p:sldId id="998" r:id="rId12"/>
    <p:sldId id="999" r:id="rId13"/>
    <p:sldId id="1000" r:id="rId14"/>
    <p:sldId id="1001" r:id="rId15"/>
    <p:sldId id="1002" r:id="rId16"/>
    <p:sldId id="1003" r:id="rId17"/>
    <p:sldId id="1004" r:id="rId18"/>
    <p:sldId id="1005" r:id="rId19"/>
    <p:sldId id="1006" r:id="rId20"/>
    <p:sldId id="960" r:id="rId21"/>
    <p:sldId id="1046" r:id="rId22"/>
    <p:sldId id="975" r:id="rId23"/>
    <p:sldId id="976" r:id="rId24"/>
    <p:sldId id="977" r:id="rId25"/>
    <p:sldId id="978" r:id="rId26"/>
    <p:sldId id="979" r:id="rId27"/>
    <p:sldId id="980" r:id="rId28"/>
    <p:sldId id="981" r:id="rId29"/>
    <p:sldId id="983" r:id="rId30"/>
    <p:sldId id="984" r:id="rId31"/>
    <p:sldId id="985" r:id="rId32"/>
    <p:sldId id="986" r:id="rId33"/>
    <p:sldId id="987" r:id="rId34"/>
    <p:sldId id="988" r:id="rId35"/>
    <p:sldId id="989" r:id="rId36"/>
    <p:sldId id="864" r:id="rId37"/>
    <p:sldId id="933" r:id="rId38"/>
    <p:sldId id="873" r:id="rId39"/>
    <p:sldId id="874" r:id="rId40"/>
    <p:sldId id="875" r:id="rId41"/>
    <p:sldId id="876" r:id="rId42"/>
    <p:sldId id="877" r:id="rId43"/>
    <p:sldId id="881" r:id="rId44"/>
    <p:sldId id="882" r:id="rId45"/>
    <p:sldId id="883" r:id="rId46"/>
    <p:sldId id="884" r:id="rId47"/>
    <p:sldId id="885" r:id="rId48"/>
    <p:sldId id="1027" r:id="rId49"/>
    <p:sldId id="1028" r:id="rId50"/>
    <p:sldId id="1029" r:id="rId51"/>
    <p:sldId id="1030" r:id="rId52"/>
    <p:sldId id="1031" r:id="rId53"/>
    <p:sldId id="1032" r:id="rId54"/>
    <p:sldId id="1033" r:id="rId55"/>
    <p:sldId id="1034" r:id="rId56"/>
    <p:sldId id="1035" r:id="rId57"/>
    <p:sldId id="1036" r:id="rId58"/>
    <p:sldId id="1037" r:id="rId59"/>
    <p:sldId id="1038" r:id="rId60"/>
    <p:sldId id="1039" r:id="rId61"/>
    <p:sldId id="1040" r:id="rId62"/>
    <p:sldId id="1041" r:id="rId63"/>
    <p:sldId id="1042" r:id="rId64"/>
    <p:sldId id="1043" r:id="rId65"/>
    <p:sldId id="1044" r:id="rId66"/>
    <p:sldId id="104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19"/>
    <a:srgbClr val="C7D2EB"/>
    <a:srgbClr val="C8E9F2"/>
    <a:srgbClr val="53C0A3"/>
    <a:srgbClr val="EAB9D4"/>
    <a:srgbClr val="D5DEF1"/>
    <a:srgbClr val="C6D9F1"/>
    <a:srgbClr val="3366CC"/>
    <a:srgbClr val="0C0C0C"/>
    <a:srgbClr val="7A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81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7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50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382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31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62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573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8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5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25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70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56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54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05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089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8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35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60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2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3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46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729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27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20/02/2021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05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E3EDC-1DE4-4E33-90AE-F8D1BB98C80B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20/02/2021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EFE55-60BC-43C2-8E75-D5EE89107B8D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27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BONgqDOWd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do/DNI_pa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071768"/>
            <a:ext cx="12192000" cy="1475013"/>
          </a:xfrm>
        </p:spPr>
        <p:txBody>
          <a:bodyPr>
            <a:noAutofit/>
          </a:bodyPr>
          <a:lstStyle/>
          <a:p>
            <a:pPr algn="ctr"/>
            <a:r>
              <a:rPr lang="en-GB" sz="4800" dirty="0"/>
              <a:t/>
            </a:r>
            <a:br>
              <a:rPr lang="en-GB" sz="4800" dirty="0"/>
            </a:br>
            <a:r>
              <a:rPr lang="en-GB" sz="4800" dirty="0"/>
              <a:t/>
            </a:r>
            <a:br>
              <a:rPr lang="en-GB" sz="4800" dirty="0"/>
            </a:br>
            <a:r>
              <a:rPr lang="en-GB" sz="4800" dirty="0"/>
              <a:t/>
            </a:r>
            <a:br>
              <a:rPr lang="en-GB" sz="4800" dirty="0"/>
            </a:br>
            <a:r>
              <a:rPr lang="en-GB" sz="4800" b="1" dirty="0" err="1"/>
              <a:t>neurociencia</a:t>
            </a:r>
            <a:r>
              <a:rPr lang="en-GB" sz="4800" b="1" dirty="0"/>
              <a:t> y </a:t>
            </a:r>
            <a:br>
              <a:rPr lang="en-GB" sz="4800" b="1" dirty="0"/>
            </a:br>
            <a:r>
              <a:rPr lang="en-GB" sz="4800" b="1" dirty="0" smtClean="0"/>
              <a:t>TOMA DE DECISIONES</a:t>
            </a:r>
            <a:endParaRPr lang="en-GB" sz="48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" y="2767845"/>
            <a:ext cx="12191999" cy="190348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dirty="0" err="1" smtClean="0">
                <a:solidFill>
                  <a:schemeClr val="bg1"/>
                </a:solidFill>
              </a:rPr>
              <a:t>Módulo</a:t>
            </a:r>
            <a:r>
              <a:rPr lang="en-GB" dirty="0" smtClean="0">
                <a:solidFill>
                  <a:schemeClr val="bg1"/>
                </a:solidFill>
              </a:rPr>
              <a:t> 3: </a:t>
            </a:r>
            <a:r>
              <a:rPr lang="en-GB" dirty="0" err="1" smtClean="0">
                <a:solidFill>
                  <a:schemeClr val="bg1"/>
                </a:solidFill>
              </a:rPr>
              <a:t>trampas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250" y="5344360"/>
            <a:ext cx="1130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i="1" dirty="0" err="1" smtClean="0">
                <a:solidFill>
                  <a:schemeClr val="bg1"/>
                </a:solidFill>
              </a:rPr>
              <a:t>Febrero</a:t>
            </a:r>
            <a:r>
              <a:rPr lang="en-GB" sz="3600" i="1" dirty="0" smtClean="0">
                <a:solidFill>
                  <a:schemeClr val="bg1"/>
                </a:solidFill>
              </a:rPr>
              <a:t> 2021</a:t>
            </a:r>
            <a:endParaRPr lang="en-GB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Carter racing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81192" y="2101666"/>
            <a:ext cx="986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200" dirty="0">
                <a:solidFill>
                  <a:prstClr val="black"/>
                </a:solidFill>
              </a:rPr>
              <a:t>Si Carter NO se presenta, hay un único escenario: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98D155-B212-42CB-8770-1AD82B02AD08}"/>
              </a:ext>
            </a:extLst>
          </p:cNvPr>
          <p:cNvSpPr txBox="1"/>
          <p:nvPr/>
        </p:nvSpPr>
        <p:spPr>
          <a:xfrm>
            <a:off x="386637" y="3112683"/>
            <a:ext cx="11029616" cy="130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Perder parte de </a:t>
            </a:r>
            <a:r>
              <a:rPr lang="es-AR" sz="2800" i="1" dirty="0" err="1">
                <a:solidFill>
                  <a:prstClr val="black"/>
                </a:solidFill>
              </a:rPr>
              <a:t>Goodstone</a:t>
            </a:r>
            <a:r>
              <a:rPr lang="es-AR" sz="2800" i="1" dirty="0">
                <a:solidFill>
                  <a:prstClr val="black"/>
                </a:solidFill>
              </a:rPr>
              <a:t> (-$25 mil), recuperar parte del ticket (+$15 mil) y quedarse con el contrato de la petrolera (+$800 mil).  Total: $790 mil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F1B431-4CF0-4A0B-9BAD-6CEF8FBE5B20}"/>
              </a:ext>
            </a:extLst>
          </p:cNvPr>
          <p:cNvSpPr txBox="1"/>
          <p:nvPr/>
        </p:nvSpPr>
        <p:spPr>
          <a:xfrm>
            <a:off x="609985" y="5848837"/>
            <a:ext cx="1050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2800" dirty="0">
                <a:solidFill>
                  <a:prstClr val="black"/>
                </a:solidFill>
              </a:rPr>
              <a:t>El valor monetario esperado de presentarse a la carrera es: </a:t>
            </a:r>
            <a:r>
              <a:rPr lang="es-AR" sz="2800" b="1" dirty="0">
                <a:solidFill>
                  <a:prstClr val="black"/>
                </a:solidFill>
              </a:rPr>
              <a:t>~$1.55M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336679-5E71-4055-9A71-540F11781606}"/>
              </a:ext>
            </a:extLst>
          </p:cNvPr>
          <p:cNvSpPr txBox="1"/>
          <p:nvPr/>
        </p:nvSpPr>
        <p:spPr>
          <a:xfrm>
            <a:off x="609984" y="5028471"/>
            <a:ext cx="11238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2800" dirty="0">
                <a:solidFill>
                  <a:prstClr val="black"/>
                </a:solidFill>
              </a:rPr>
              <a:t>El valor monetario esperado de NO presentarse a la carrera es: </a:t>
            </a:r>
            <a:r>
              <a:rPr lang="es-AR" sz="2800" b="1" dirty="0">
                <a:solidFill>
                  <a:prstClr val="black"/>
                </a:solidFill>
              </a:rPr>
              <a:t>$790 mil</a:t>
            </a:r>
          </a:p>
        </p:txBody>
      </p:sp>
    </p:spTree>
    <p:extLst>
      <p:ext uri="{BB962C8B-B14F-4D97-AF65-F5344CB8AC3E}">
        <p14:creationId xmlns:p14="http://schemas.microsoft.com/office/powerpoint/2010/main" val="24315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Carter racing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81192" y="2101666"/>
            <a:ext cx="986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200" dirty="0">
                <a:solidFill>
                  <a:prstClr val="black"/>
                </a:solidFill>
              </a:rPr>
              <a:t>La temperatura, ¿importa?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B3FAF5-D6EF-4C80-971A-2BADD691280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84" y="3112797"/>
            <a:ext cx="5580867" cy="337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7E45433-ED2B-40C8-85F1-579ABD1A3E6C}"/>
              </a:ext>
            </a:extLst>
          </p:cNvPr>
          <p:cNvCxnSpPr/>
          <p:nvPr/>
        </p:nvCxnSpPr>
        <p:spPr>
          <a:xfrm>
            <a:off x="4396901" y="4533089"/>
            <a:ext cx="3015574" cy="2689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52ACD7-EF55-490E-8DB0-932A99467250}"/>
              </a:ext>
            </a:extLst>
          </p:cNvPr>
          <p:cNvSpPr txBox="1"/>
          <p:nvPr/>
        </p:nvSpPr>
        <p:spPr>
          <a:xfrm>
            <a:off x="8035048" y="2253288"/>
            <a:ext cx="394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600" b="1" dirty="0">
                <a:solidFill>
                  <a:srgbClr val="FF0000"/>
                </a:solidFill>
              </a:rPr>
              <a:t>¿ Falta algo acá?</a:t>
            </a:r>
          </a:p>
        </p:txBody>
      </p:sp>
    </p:spTree>
    <p:extLst>
      <p:ext uri="{BB962C8B-B14F-4D97-AF65-F5344CB8AC3E}">
        <p14:creationId xmlns:p14="http://schemas.microsoft.com/office/powerpoint/2010/main" val="26765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Carter racing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81192" y="2101666"/>
            <a:ext cx="986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200" dirty="0">
                <a:solidFill>
                  <a:prstClr val="black"/>
                </a:solidFill>
              </a:rPr>
              <a:t>La temperatura, ¿importa?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A83D9C3-9CC2-401C-BFD8-B5838FC34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7" b="8335"/>
          <a:stretch/>
        </p:blipFill>
        <p:spPr>
          <a:xfrm>
            <a:off x="1848253" y="3044338"/>
            <a:ext cx="5578890" cy="31115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30CEF60-8D2B-4091-A197-5CA1E3EF22BC}"/>
              </a:ext>
            </a:extLst>
          </p:cNvPr>
          <p:cNvSpPr txBox="1"/>
          <p:nvPr/>
        </p:nvSpPr>
        <p:spPr>
          <a:xfrm>
            <a:off x="2030856" y="6175299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AR" sz="2800" dirty="0">
                <a:solidFill>
                  <a:prstClr val="black"/>
                </a:solidFill>
                <a:latin typeface="Adobe Caslon Pro" panose="0205050205050A020403" pitchFamily="18" charset="0"/>
              </a:rPr>
              <a:t>Temperatura (</a:t>
            </a:r>
            <a:r>
              <a:rPr lang="es-AR" sz="2800" baseline="30000" dirty="0">
                <a:solidFill>
                  <a:prstClr val="black"/>
                </a:solidFill>
                <a:latin typeface="Adobe Caslon Pro" panose="0205050205050A020403" pitchFamily="18" charset="0"/>
              </a:rPr>
              <a:t>o</a:t>
            </a:r>
            <a:r>
              <a:rPr lang="es-AR" sz="2800" dirty="0">
                <a:solidFill>
                  <a:prstClr val="black"/>
                </a:solidFill>
                <a:latin typeface="Adobe Caslon Pro" panose="0205050205050A020403" pitchFamily="18" charset="0"/>
              </a:rPr>
              <a:t> Fahrenheit)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6350F4-8C57-43F4-A222-AD7230A56541}"/>
              </a:ext>
            </a:extLst>
          </p:cNvPr>
          <p:cNvSpPr txBox="1"/>
          <p:nvPr/>
        </p:nvSpPr>
        <p:spPr>
          <a:xfrm rot="16200000">
            <a:off x="4028" y="4365345"/>
            <a:ext cx="316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AR" sz="2800" dirty="0">
                <a:solidFill>
                  <a:prstClr val="black"/>
                </a:solidFill>
                <a:latin typeface="Adobe Caslon Pro" panose="0205050205050A020403" pitchFamily="18" charset="0"/>
              </a:rPr>
              <a:t>Nro. de incidentes</a:t>
            </a:r>
          </a:p>
        </p:txBody>
      </p:sp>
    </p:spTree>
    <p:extLst>
      <p:ext uri="{BB962C8B-B14F-4D97-AF65-F5344CB8AC3E}">
        <p14:creationId xmlns:p14="http://schemas.microsoft.com/office/powerpoint/2010/main" val="40108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Carter racing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81192" y="2101666"/>
            <a:ext cx="986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200" dirty="0">
                <a:solidFill>
                  <a:prstClr val="black"/>
                </a:solidFill>
              </a:rPr>
              <a:t>La temperatura, ¿importa?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A83D9C3-9CC2-401C-BFD8-B5838FC34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7" b="8335"/>
          <a:stretch/>
        </p:blipFill>
        <p:spPr>
          <a:xfrm>
            <a:off x="1848253" y="3044338"/>
            <a:ext cx="5578890" cy="31115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30CEF60-8D2B-4091-A197-5CA1E3EF22BC}"/>
              </a:ext>
            </a:extLst>
          </p:cNvPr>
          <p:cNvSpPr txBox="1"/>
          <p:nvPr/>
        </p:nvSpPr>
        <p:spPr>
          <a:xfrm>
            <a:off x="2030856" y="6175299"/>
            <a:ext cx="521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AR" sz="2800" dirty="0">
                <a:solidFill>
                  <a:prstClr val="black"/>
                </a:solidFill>
                <a:latin typeface="Adobe Caslon Pro" panose="0205050205050A020403" pitchFamily="18" charset="0"/>
              </a:rPr>
              <a:t>Temperatura (</a:t>
            </a:r>
            <a:r>
              <a:rPr lang="es-AR" sz="2800" baseline="30000" dirty="0">
                <a:solidFill>
                  <a:prstClr val="black"/>
                </a:solidFill>
                <a:latin typeface="Adobe Caslon Pro" panose="0205050205050A020403" pitchFamily="18" charset="0"/>
              </a:rPr>
              <a:t>o</a:t>
            </a:r>
            <a:r>
              <a:rPr lang="es-AR" sz="2800" dirty="0">
                <a:solidFill>
                  <a:prstClr val="black"/>
                </a:solidFill>
                <a:latin typeface="Adobe Caslon Pro" panose="0205050205050A020403" pitchFamily="18" charset="0"/>
              </a:rPr>
              <a:t> Fahrenheit)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6350F4-8C57-43F4-A222-AD7230A56541}"/>
              </a:ext>
            </a:extLst>
          </p:cNvPr>
          <p:cNvSpPr txBox="1"/>
          <p:nvPr/>
        </p:nvSpPr>
        <p:spPr>
          <a:xfrm rot="16200000">
            <a:off x="4028" y="4365345"/>
            <a:ext cx="316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AR" sz="2800" dirty="0">
                <a:solidFill>
                  <a:prstClr val="black"/>
                </a:solidFill>
                <a:latin typeface="Adobe Caslon Pro" panose="0205050205050A020403" pitchFamily="18" charset="0"/>
              </a:rPr>
              <a:t>Nro. de incidentes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8816F3-8803-4B22-B206-197F1BA2C0FD}"/>
              </a:ext>
            </a:extLst>
          </p:cNvPr>
          <p:cNvSpPr txBox="1"/>
          <p:nvPr/>
        </p:nvSpPr>
        <p:spPr>
          <a:xfrm>
            <a:off x="7680062" y="3559187"/>
            <a:ext cx="493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800" i="1" dirty="0">
                <a:solidFill>
                  <a:prstClr val="black"/>
                </a:solidFill>
              </a:rPr>
              <a:t>p</a:t>
            </a:r>
            <a:r>
              <a:rPr lang="en-GB" sz="2800" dirty="0">
                <a:solidFill>
                  <a:prstClr val="black"/>
                </a:solidFill>
              </a:rPr>
              <a:t>(</a:t>
            </a:r>
            <a:r>
              <a:rPr lang="en-GB" sz="2800" dirty="0" err="1">
                <a:solidFill>
                  <a:prstClr val="black"/>
                </a:solidFill>
              </a:rPr>
              <a:t>incidente</a:t>
            </a:r>
            <a:r>
              <a:rPr lang="en-GB" sz="2800" dirty="0">
                <a:solidFill>
                  <a:prstClr val="black"/>
                </a:solidFill>
              </a:rPr>
              <a:t> a 40</a:t>
            </a:r>
            <a:r>
              <a:rPr lang="en-GB" sz="2800" baseline="30000" dirty="0">
                <a:solidFill>
                  <a:prstClr val="black"/>
                </a:solidFill>
              </a:rPr>
              <a:t>o</a:t>
            </a:r>
            <a:r>
              <a:rPr lang="en-GB" sz="2800" dirty="0">
                <a:solidFill>
                  <a:prstClr val="black"/>
                </a:solidFill>
              </a:rPr>
              <a:t>) = 0.99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989FD81-A472-4787-99CE-646E049806C8}"/>
              </a:ext>
            </a:extLst>
          </p:cNvPr>
          <p:cNvCxnSpPr/>
          <p:nvPr/>
        </p:nvCxnSpPr>
        <p:spPr>
          <a:xfrm>
            <a:off x="9863847" y="4338536"/>
            <a:ext cx="0" cy="64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D863EDB-010D-42C7-AFF1-A5303BCF3330}"/>
              </a:ext>
            </a:extLst>
          </p:cNvPr>
          <p:cNvSpPr/>
          <p:nvPr/>
        </p:nvSpPr>
        <p:spPr>
          <a:xfrm>
            <a:off x="7706690" y="5236691"/>
            <a:ext cx="4314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2400" i="1" dirty="0">
                <a:solidFill>
                  <a:prstClr val="black"/>
                </a:solidFill>
              </a:rPr>
              <a:t>Si uno corrige por esto, el valor económico esperado de</a:t>
            </a:r>
          </a:p>
          <a:p>
            <a:pPr>
              <a:defRPr/>
            </a:pPr>
            <a:r>
              <a:rPr lang="es-AR" sz="2400" i="1" dirty="0">
                <a:solidFill>
                  <a:prstClr val="black"/>
                </a:solidFill>
              </a:rPr>
              <a:t>presentarse pasa a ser  </a:t>
            </a:r>
            <a:r>
              <a:rPr lang="es-AR" sz="2400" b="1" i="1" dirty="0">
                <a:solidFill>
                  <a:prstClr val="black"/>
                </a:solidFill>
              </a:rPr>
              <a:t>-$37 mil</a:t>
            </a:r>
            <a:endParaRPr lang="es-AR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desastre</a:t>
            </a:r>
            <a:r>
              <a:rPr lang="en-GB" dirty="0"/>
              <a:t> del challenger</a:t>
            </a:r>
          </a:p>
        </p:txBody>
      </p:sp>
      <p:pic>
        <p:nvPicPr>
          <p:cNvPr id="5" name="Picture 4" descr="Image result for nasa challenger disaster">
            <a:extLst>
              <a:ext uri="{FF2B5EF4-FFF2-40B4-BE49-F238E27FC236}">
                <a16:creationId xmlns:a16="http://schemas.microsoft.com/office/drawing/2014/main" xmlns="" id="{BFBC4310-AE33-4B6E-902B-9F86174A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81" y="4064440"/>
            <a:ext cx="2741428" cy="21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asa">
            <a:extLst>
              <a:ext uri="{FF2B5EF4-FFF2-40B4-BE49-F238E27FC236}">
                <a16:creationId xmlns:a16="http://schemas.microsoft.com/office/drawing/2014/main" xmlns="" id="{49EDF7E5-9089-4655-BCED-6568368B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503" y="2140084"/>
            <a:ext cx="1751259" cy="175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6F7FD93-798D-49FC-970E-BDCF6BFBC691}"/>
              </a:ext>
            </a:extLst>
          </p:cNvPr>
          <p:cNvSpPr txBox="1"/>
          <p:nvPr/>
        </p:nvSpPr>
        <p:spPr>
          <a:xfrm>
            <a:off x="4967247" y="3743325"/>
            <a:ext cx="58102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Video completo (47 minutos) en:</a:t>
            </a:r>
          </a:p>
          <a:p>
            <a:endParaRPr lang="es-AR" dirty="0">
              <a:solidFill>
                <a:prstClr val="black"/>
              </a:solidFill>
            </a:endParaRPr>
          </a:p>
          <a:p>
            <a:r>
              <a:rPr lang="en-GB" sz="20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https://www.youtube.com/watch?v=SBONgqDOWd0</a:t>
            </a:r>
            <a:endParaRPr lang="es-AR" sz="2000" dirty="0">
              <a:solidFill>
                <a:srgbClr val="FF0000"/>
              </a:solidFill>
            </a:endParaRPr>
          </a:p>
          <a:p>
            <a:endParaRPr lang="es-AR" sz="2400" dirty="0">
              <a:solidFill>
                <a:srgbClr val="FF0000"/>
              </a:solidFill>
            </a:endParaRPr>
          </a:p>
          <a:p>
            <a:endParaRPr lang="es-A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desastre</a:t>
            </a:r>
            <a:r>
              <a:rPr lang="en-GB" dirty="0"/>
              <a:t> del challenger</a:t>
            </a:r>
          </a:p>
        </p:txBody>
      </p:sp>
      <p:pic>
        <p:nvPicPr>
          <p:cNvPr id="5" name="Picture 4" descr="Image result for nasa challenger disaster">
            <a:extLst>
              <a:ext uri="{FF2B5EF4-FFF2-40B4-BE49-F238E27FC236}">
                <a16:creationId xmlns:a16="http://schemas.microsoft.com/office/drawing/2014/main" xmlns="" id="{BFBC4310-AE33-4B6E-902B-9F86174A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81" y="4064440"/>
            <a:ext cx="2741428" cy="21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asa">
            <a:extLst>
              <a:ext uri="{FF2B5EF4-FFF2-40B4-BE49-F238E27FC236}">
                <a16:creationId xmlns:a16="http://schemas.microsoft.com/office/drawing/2014/main" xmlns="" id="{49EDF7E5-9089-4655-BCED-6568368B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503" y="2140084"/>
            <a:ext cx="1751259" cy="175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154909" y="2121121"/>
            <a:ext cx="5797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2400" dirty="0">
                <a:solidFill>
                  <a:prstClr val="black"/>
                </a:solidFill>
              </a:rPr>
              <a:t>Análisis corregido utilizando tanto incidentes como pruebas exitosas: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CD907D9-4E19-4FC7-AD9A-B02032BC3A4E}"/>
              </a:ext>
            </a:extLst>
          </p:cNvPr>
          <p:cNvSpPr txBox="1"/>
          <p:nvPr/>
        </p:nvSpPr>
        <p:spPr>
          <a:xfrm>
            <a:off x="4979811" y="6033152"/>
            <a:ext cx="5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AR" dirty="0">
                <a:solidFill>
                  <a:prstClr val="black"/>
                </a:solidFill>
              </a:rPr>
              <a:t>Reporte de la comisión presidencial para investigar el accidente de la aeronave </a:t>
            </a:r>
            <a:r>
              <a:rPr lang="es-AR" i="1" dirty="0" err="1">
                <a:solidFill>
                  <a:prstClr val="black"/>
                </a:solidFill>
              </a:rPr>
              <a:t>Challenger</a:t>
            </a:r>
            <a:r>
              <a:rPr lang="es-AR" i="1" dirty="0">
                <a:solidFill>
                  <a:prstClr val="black"/>
                </a:solidFill>
              </a:rPr>
              <a:t> </a:t>
            </a:r>
            <a:r>
              <a:rPr lang="es-AR" dirty="0">
                <a:solidFill>
                  <a:prstClr val="black"/>
                </a:solidFill>
              </a:rPr>
              <a:t>(1986), p. 152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DE47BDF-F820-4395-928C-AC80EFCD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909" y="2952118"/>
            <a:ext cx="5679037" cy="29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desastre</a:t>
            </a:r>
            <a:r>
              <a:rPr lang="en-GB" dirty="0"/>
              <a:t> del challenger</a:t>
            </a:r>
          </a:p>
        </p:txBody>
      </p:sp>
      <p:pic>
        <p:nvPicPr>
          <p:cNvPr id="5" name="Picture 4" descr="Image result for nasa challenger disaster">
            <a:extLst>
              <a:ext uri="{FF2B5EF4-FFF2-40B4-BE49-F238E27FC236}">
                <a16:creationId xmlns:a16="http://schemas.microsoft.com/office/drawing/2014/main" xmlns="" id="{BFBC4310-AE33-4B6E-902B-9F86174A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81" y="4064440"/>
            <a:ext cx="2741428" cy="21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asa">
            <a:extLst>
              <a:ext uri="{FF2B5EF4-FFF2-40B4-BE49-F238E27FC236}">
                <a16:creationId xmlns:a16="http://schemas.microsoft.com/office/drawing/2014/main" xmlns="" id="{49EDF7E5-9089-4655-BCED-6568368B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503" y="2140084"/>
            <a:ext cx="1751259" cy="175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154909" y="2121121"/>
            <a:ext cx="5797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2400" dirty="0">
                <a:solidFill>
                  <a:prstClr val="black"/>
                </a:solidFill>
              </a:rPr>
              <a:t>Análisis corregido utilizando tanto incidentes como pruebas exitosas: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CD907D9-4E19-4FC7-AD9A-B02032BC3A4E}"/>
              </a:ext>
            </a:extLst>
          </p:cNvPr>
          <p:cNvSpPr txBox="1"/>
          <p:nvPr/>
        </p:nvSpPr>
        <p:spPr>
          <a:xfrm>
            <a:off x="4979811" y="6033152"/>
            <a:ext cx="579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AR" dirty="0">
                <a:solidFill>
                  <a:prstClr val="black"/>
                </a:solidFill>
              </a:rPr>
              <a:t>Reporte de la comisión presidencial para investigar el accidente de la aeronave </a:t>
            </a:r>
            <a:r>
              <a:rPr lang="es-AR" i="1" dirty="0" err="1">
                <a:solidFill>
                  <a:prstClr val="black"/>
                </a:solidFill>
              </a:rPr>
              <a:t>Challenger</a:t>
            </a:r>
            <a:r>
              <a:rPr lang="es-AR" i="1" dirty="0">
                <a:solidFill>
                  <a:prstClr val="black"/>
                </a:solidFill>
              </a:rPr>
              <a:t> </a:t>
            </a:r>
            <a:r>
              <a:rPr lang="es-AR" dirty="0">
                <a:solidFill>
                  <a:prstClr val="black"/>
                </a:solidFill>
              </a:rPr>
              <a:t>(1986), p. 152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B218076-5BCC-4947-A021-3915A8BC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70" y="3181920"/>
            <a:ext cx="5052968" cy="27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6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xmlns="" id="{E77470B0-6787-42EA-8FBC-A1973BF95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6" r="23457"/>
          <a:stretch/>
        </p:blipFill>
        <p:spPr bwMode="auto">
          <a:xfrm>
            <a:off x="272371" y="1660528"/>
            <a:ext cx="3951846" cy="42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11E0E8-F6CE-450B-B490-DED540486057}"/>
              </a:ext>
            </a:extLst>
          </p:cNvPr>
          <p:cNvSpPr txBox="1"/>
          <p:nvPr/>
        </p:nvSpPr>
        <p:spPr>
          <a:xfrm>
            <a:off x="4824923" y="1665051"/>
            <a:ext cx="70947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s-AR" sz="3600" u="sng" dirty="0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sesgo de disponibilidad</a:t>
            </a:r>
          </a:p>
          <a:p>
            <a:pPr algn="just">
              <a:defRPr/>
            </a:pPr>
            <a:endParaRPr lang="es-AR" sz="2400" u="sng" dirty="0">
              <a:solidFill>
                <a:prstClr val="black"/>
              </a:solidFill>
              <a:latin typeface="Helvetica" panose="020B0604020202020204" pitchFamily="34" charset="0"/>
              <a:ea typeface="Adobe Fan Heiti Std B" panose="020B0700000000000000" pitchFamily="34" charset="-128"/>
              <a:cs typeface="Helvetica" panose="020B0604020202020204" pitchFamily="34" charset="0"/>
            </a:endParaRPr>
          </a:p>
          <a:p>
            <a:pPr>
              <a:defRPr/>
            </a:pPr>
            <a:r>
              <a:rPr lang="es-AR" sz="2400" i="1" dirty="0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Nos enfocamos demasiado en la información disponible y miramos solo una parte del problema </a:t>
            </a:r>
          </a:p>
          <a:p>
            <a:pPr algn="just">
              <a:defRPr/>
            </a:pPr>
            <a:endParaRPr lang="es-AR" sz="2400" u="sng" dirty="0">
              <a:solidFill>
                <a:prstClr val="black"/>
              </a:solidFill>
              <a:latin typeface="Helvetica" panose="020B0604020202020204" pitchFamily="34" charset="0"/>
              <a:ea typeface="Adobe Fan Heiti Std B" panose="020B07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2FB1EF-F3D3-46D0-BA65-A264F7C0B54C}"/>
              </a:ext>
            </a:extLst>
          </p:cNvPr>
          <p:cNvSpPr txBox="1"/>
          <p:nvPr/>
        </p:nvSpPr>
        <p:spPr>
          <a:xfrm>
            <a:off x="366408" y="534084"/>
            <a:ext cx="1145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600" b="1" dirty="0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Una enseñanza que nos deja el caso del </a:t>
            </a:r>
            <a:r>
              <a:rPr lang="es-AR" sz="3600" b="1" dirty="0" err="1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Challenger</a:t>
            </a:r>
            <a:endParaRPr lang="es-AR" sz="3600" b="1" dirty="0">
              <a:solidFill>
                <a:prstClr val="black"/>
              </a:solidFill>
              <a:latin typeface="Helvetica" panose="020B0604020202020204" pitchFamily="34" charset="0"/>
              <a:ea typeface="Adobe Fan Heiti Std B" panose="020B0700000000000000" pitchFamily="34" charset="-128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2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xmlns="" id="{E77470B0-6787-42EA-8FBC-A1973BF95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6" r="23457"/>
          <a:stretch/>
        </p:blipFill>
        <p:spPr bwMode="auto">
          <a:xfrm>
            <a:off x="272371" y="1660528"/>
            <a:ext cx="3951846" cy="42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EBB91C2-DA3B-4D3B-90FD-FD42EE347A33}"/>
              </a:ext>
            </a:extLst>
          </p:cNvPr>
          <p:cNvSpPr txBox="1"/>
          <p:nvPr/>
        </p:nvSpPr>
        <p:spPr>
          <a:xfrm>
            <a:off x="366408" y="534084"/>
            <a:ext cx="1145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600" b="1" dirty="0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Una enseñanza que nos deja el caso del </a:t>
            </a:r>
            <a:r>
              <a:rPr lang="es-AR" sz="3600" b="1" dirty="0" err="1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Challenger</a:t>
            </a:r>
            <a:endParaRPr lang="es-AR" sz="3600" b="1" dirty="0">
              <a:solidFill>
                <a:prstClr val="black"/>
              </a:solidFill>
              <a:latin typeface="Helvetica" panose="020B0604020202020204" pitchFamily="34" charset="0"/>
              <a:ea typeface="Adobe Fan Heiti Std B" panose="020B07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11E0E8-F6CE-450B-B490-DED540486057}"/>
              </a:ext>
            </a:extLst>
          </p:cNvPr>
          <p:cNvSpPr txBox="1"/>
          <p:nvPr/>
        </p:nvSpPr>
        <p:spPr>
          <a:xfrm>
            <a:off x="4824923" y="1665051"/>
            <a:ext cx="70947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s-AR" sz="3600" u="sng" dirty="0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sesgo de disponibilidad</a:t>
            </a:r>
          </a:p>
          <a:p>
            <a:pPr algn="just">
              <a:defRPr/>
            </a:pPr>
            <a:endParaRPr lang="es-AR" sz="2400" u="sng" dirty="0">
              <a:solidFill>
                <a:prstClr val="black"/>
              </a:solidFill>
              <a:latin typeface="Helvetica" panose="020B0604020202020204" pitchFamily="34" charset="0"/>
              <a:ea typeface="Adobe Fan Heiti Std B" panose="020B0700000000000000" pitchFamily="34" charset="-128"/>
              <a:cs typeface="Helvetica" panose="020B0604020202020204" pitchFamily="34" charset="0"/>
            </a:endParaRPr>
          </a:p>
          <a:p>
            <a:pPr>
              <a:defRPr/>
            </a:pPr>
            <a:r>
              <a:rPr lang="es-AR" sz="2400" i="1" dirty="0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Nos enfocamos demasiado en la información disponible y miramos solo una parte del problema </a:t>
            </a:r>
          </a:p>
          <a:p>
            <a:pPr algn="just">
              <a:defRPr/>
            </a:pPr>
            <a:endParaRPr lang="es-AR" sz="2400" u="sng" dirty="0">
              <a:solidFill>
                <a:prstClr val="black"/>
              </a:solidFill>
              <a:latin typeface="Helvetica" panose="020B0604020202020204" pitchFamily="34" charset="0"/>
              <a:ea typeface="Adobe Fan Heiti Std B" panose="020B07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9043DC1-FA0D-49AD-8400-9C8AD41BB25C}"/>
              </a:ext>
            </a:extLst>
          </p:cNvPr>
          <p:cNvSpPr/>
          <p:nvPr/>
        </p:nvSpPr>
        <p:spPr>
          <a:xfrm>
            <a:off x="4824923" y="378870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es-AR" sz="2400" b="1" dirty="0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¿Cómo evitarlo?</a:t>
            </a:r>
          </a:p>
          <a:p>
            <a:pPr algn="just">
              <a:defRPr/>
            </a:pPr>
            <a:endParaRPr lang="es-AR" sz="2400" dirty="0">
              <a:solidFill>
                <a:prstClr val="black"/>
              </a:solidFill>
              <a:latin typeface="Helvetica" panose="020B0604020202020204" pitchFamily="34" charset="0"/>
              <a:ea typeface="Adobe Fan Heiti Std B" panose="020B0700000000000000" pitchFamily="34" charset="-128"/>
              <a:cs typeface="Helvetica" panose="020B0604020202020204" pitchFamily="34" charset="0"/>
            </a:endParaRPr>
          </a:p>
          <a:p>
            <a:pPr algn="just">
              <a:defRPr/>
            </a:pPr>
            <a:r>
              <a:rPr lang="es-AR" sz="2400" dirty="0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Preguntarse siempre </a:t>
            </a:r>
          </a:p>
          <a:p>
            <a:pPr algn="just">
              <a:defRPr/>
            </a:pPr>
            <a:endParaRPr lang="es-AR" sz="2400" dirty="0">
              <a:solidFill>
                <a:prstClr val="black"/>
              </a:solidFill>
              <a:latin typeface="Helvetica" panose="020B0604020202020204" pitchFamily="34" charset="0"/>
              <a:ea typeface="Adobe Fan Heiti Std B" panose="020B0700000000000000" pitchFamily="34" charset="-128"/>
              <a:cs typeface="Helvetica" panose="020B0604020202020204" pitchFamily="34" charset="0"/>
            </a:endParaRPr>
          </a:p>
          <a:p>
            <a:pPr algn="just">
              <a:defRPr/>
            </a:pPr>
            <a:r>
              <a:rPr lang="es-AR" sz="2400" dirty="0">
                <a:solidFill>
                  <a:prstClr val="black"/>
                </a:solidFill>
                <a:latin typeface="Helvetica" panose="020B0604020202020204" pitchFamily="34" charset="0"/>
                <a:ea typeface="Adobe Fan Heiti Std B" panose="020B0700000000000000" pitchFamily="34" charset="-128"/>
                <a:cs typeface="Helvetica" panose="020B0604020202020204" pitchFamily="34" charset="0"/>
              </a:rPr>
              <a:t>“¿qué información nos puede estar faltando para tomar esta decisión?”</a:t>
            </a:r>
          </a:p>
        </p:txBody>
      </p:sp>
    </p:spTree>
    <p:extLst>
      <p:ext uri="{BB962C8B-B14F-4D97-AF65-F5344CB8AC3E}">
        <p14:creationId xmlns:p14="http://schemas.microsoft.com/office/powerpoint/2010/main" val="29763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D2E825F-0F64-48F0-9802-8B98D39EAA1C}"/>
              </a:ext>
            </a:extLst>
          </p:cNvPr>
          <p:cNvSpPr txBox="1"/>
          <p:nvPr/>
        </p:nvSpPr>
        <p:spPr>
          <a:xfrm>
            <a:off x="507038" y="2046229"/>
            <a:ext cx="993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/>
              <a:t>Carter Racing Case</a:t>
            </a:r>
          </a:p>
          <a:p>
            <a:endParaRPr lang="es-AR" sz="2400" dirty="0"/>
          </a:p>
          <a:p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  <p:pic>
        <p:nvPicPr>
          <p:cNvPr id="1026" name="Picture 2" descr="Image result for groupth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6" y="3067224"/>
            <a:ext cx="4875876" cy="32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73478" y="1921397"/>
            <a:ext cx="541695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u="sng" dirty="0"/>
              <a:t>8 </a:t>
            </a:r>
            <a:r>
              <a:rPr lang="en-GB" sz="2800" b="1" u="sng" dirty="0" err="1"/>
              <a:t>síntomas</a:t>
            </a:r>
            <a:r>
              <a:rPr lang="en-GB" sz="2800" b="1" u="sng" dirty="0"/>
              <a:t> de GROUPTHINK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000" dirty="0"/>
              <a:t>Illusion of invulnerability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000" dirty="0"/>
              <a:t>Unquestioned belief in the group morality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000" dirty="0"/>
              <a:t>Rationalizing of warnings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000" dirty="0"/>
              <a:t>Stereotyping those who oppose to the group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000" dirty="0"/>
              <a:t>Self-censorship of ideas 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000" dirty="0"/>
              <a:t>Illusions of unanimity (silence as agreement)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000" dirty="0"/>
              <a:t>Peer pressure to (“disloyalty”)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000" dirty="0"/>
              <a:t>Existence of self-appointed “</a:t>
            </a:r>
            <a:r>
              <a:rPr lang="en-GB" sz="2000" dirty="0" err="1"/>
              <a:t>mindguards</a:t>
            </a:r>
            <a:r>
              <a:rPr lang="en-GB" sz="2000" dirty="0"/>
              <a:t>”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000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00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D2E825F-0F64-48F0-9802-8B98D39EAA1C}"/>
              </a:ext>
            </a:extLst>
          </p:cNvPr>
          <p:cNvSpPr txBox="1"/>
          <p:nvPr/>
        </p:nvSpPr>
        <p:spPr>
          <a:xfrm>
            <a:off x="1310319" y="2215348"/>
            <a:ext cx="993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b="1" dirty="0"/>
              <a:t>Carter Racing 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 smtClean="0"/>
              <a:t>Anclas</a:t>
            </a:r>
            <a:endParaRPr lang="es-A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 smtClean="0"/>
              <a:t>Confianza </a:t>
            </a:r>
            <a:r>
              <a:rPr lang="es-AR" sz="3200" dirty="0"/>
              <a:t>y </a:t>
            </a:r>
            <a:r>
              <a:rPr lang="es-AR" sz="3200" dirty="0" smtClean="0"/>
              <a:t>optimismo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 smtClean="0"/>
              <a:t>Diferencias individuales</a:t>
            </a:r>
            <a:endParaRPr lang="es-AR" sz="3200" dirty="0"/>
          </a:p>
          <a:p>
            <a:endParaRPr lang="es-AR" sz="2400" dirty="0"/>
          </a:p>
          <a:p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5908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D2E825F-0F64-48F0-9802-8B98D39EAA1C}"/>
              </a:ext>
            </a:extLst>
          </p:cNvPr>
          <p:cNvSpPr txBox="1"/>
          <p:nvPr/>
        </p:nvSpPr>
        <p:spPr>
          <a:xfrm>
            <a:off x="1310319" y="2215348"/>
            <a:ext cx="993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Carter Racing 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b="1" dirty="0" smtClean="0"/>
              <a:t>Anclas</a:t>
            </a:r>
            <a:endParaRPr lang="es-AR" sz="3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 smtClean="0"/>
              <a:t>Confianza </a:t>
            </a:r>
            <a:r>
              <a:rPr lang="es-AR" sz="3200" dirty="0"/>
              <a:t>y </a:t>
            </a:r>
            <a:r>
              <a:rPr lang="es-AR" sz="3200" dirty="0" smtClean="0"/>
              <a:t>optimismo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 smtClean="0"/>
              <a:t>Diferencias individuales</a:t>
            </a:r>
            <a:endParaRPr lang="es-AR" sz="3200" dirty="0"/>
          </a:p>
          <a:p>
            <a:endParaRPr lang="es-AR" sz="2400" dirty="0"/>
          </a:p>
          <a:p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2735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071489" y="2708031"/>
            <a:ext cx="94183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8000" dirty="0" err="1"/>
              <a:t>Experimento</a:t>
            </a:r>
            <a:endParaRPr lang="en-GB" sz="8000" dirty="0"/>
          </a:p>
          <a:p>
            <a:pPr algn="ctr"/>
            <a:endParaRPr lang="en-GB" sz="8800" dirty="0"/>
          </a:p>
          <a:p>
            <a:pPr marL="285750" indent="-285750" algn="ctr">
              <a:buFontTx/>
              <a:buChar char="-"/>
            </a:pP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25647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11799" y="1841242"/>
            <a:ext cx="97181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 err="1"/>
              <a:t>Instrucciones</a:t>
            </a:r>
            <a:r>
              <a:rPr lang="en-GB" sz="4000" u="sng" dirty="0"/>
              <a:t> del </a:t>
            </a:r>
            <a:r>
              <a:rPr lang="en-GB" sz="4000" u="sng" dirty="0" err="1"/>
              <a:t>experimento</a:t>
            </a:r>
            <a:r>
              <a:rPr lang="en-GB" sz="4000" u="sng" dirty="0"/>
              <a:t>:</a:t>
            </a:r>
            <a:endParaRPr lang="en-GB" sz="4000" dirty="0"/>
          </a:p>
          <a:p>
            <a:endParaRPr lang="en-GB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Si </a:t>
            </a:r>
            <a:r>
              <a:rPr lang="en-GB" sz="4000" dirty="0" err="1"/>
              <a:t>tu</a:t>
            </a:r>
            <a:r>
              <a:rPr lang="en-GB" sz="4000" dirty="0"/>
              <a:t> DNI </a:t>
            </a:r>
            <a:r>
              <a:rPr lang="en-GB" sz="4000" dirty="0" err="1"/>
              <a:t>termina</a:t>
            </a:r>
            <a:r>
              <a:rPr lang="en-GB" sz="4000" dirty="0"/>
              <a:t> </a:t>
            </a:r>
            <a:r>
              <a:rPr lang="en-GB" sz="4000" dirty="0" err="1"/>
              <a:t>en</a:t>
            </a:r>
            <a:r>
              <a:rPr lang="en-GB" sz="4000" dirty="0"/>
              <a:t> un </a:t>
            </a:r>
            <a:r>
              <a:rPr lang="en-GB" sz="4000" dirty="0" err="1"/>
              <a:t>número</a:t>
            </a:r>
            <a:r>
              <a:rPr lang="en-GB" sz="4000" dirty="0"/>
              <a:t> par o    </a:t>
            </a:r>
            <a:r>
              <a:rPr lang="en-GB" sz="4000" dirty="0" err="1"/>
              <a:t>en</a:t>
            </a:r>
            <a:r>
              <a:rPr lang="en-GB" sz="4000" dirty="0"/>
              <a:t> cero, </a:t>
            </a:r>
            <a:r>
              <a:rPr lang="en-GB" sz="4000" dirty="0" err="1"/>
              <a:t>entrá</a:t>
            </a:r>
            <a:r>
              <a:rPr lang="en-GB" sz="4000" dirty="0"/>
              <a:t> a </a:t>
            </a:r>
            <a:r>
              <a:rPr lang="en-GB" sz="4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rebrand.ly/DNI_par</a:t>
            </a:r>
            <a:endParaRPr lang="en-GB" sz="40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Si </a:t>
            </a:r>
            <a:r>
              <a:rPr lang="en-GB" sz="4000" dirty="0" err="1"/>
              <a:t>tu</a:t>
            </a:r>
            <a:r>
              <a:rPr lang="en-GB" sz="4000" dirty="0"/>
              <a:t> DNI </a:t>
            </a:r>
            <a:r>
              <a:rPr lang="en-GB" sz="4000" dirty="0" err="1"/>
              <a:t>termina</a:t>
            </a:r>
            <a:r>
              <a:rPr lang="en-GB" sz="4000" dirty="0"/>
              <a:t> </a:t>
            </a:r>
            <a:r>
              <a:rPr lang="en-GB" sz="4000" dirty="0" err="1"/>
              <a:t>en</a:t>
            </a:r>
            <a:r>
              <a:rPr lang="en-GB" sz="4000" dirty="0"/>
              <a:t> un </a:t>
            </a:r>
            <a:r>
              <a:rPr lang="en-GB" sz="4000" dirty="0" err="1"/>
              <a:t>número</a:t>
            </a:r>
            <a:r>
              <a:rPr lang="en-GB" sz="4000" dirty="0"/>
              <a:t> impar,    </a:t>
            </a:r>
            <a:r>
              <a:rPr lang="en-GB" sz="4000" dirty="0" err="1"/>
              <a:t>entrá</a:t>
            </a:r>
            <a:r>
              <a:rPr lang="en-GB" sz="4000" dirty="0"/>
              <a:t> a </a:t>
            </a:r>
            <a:r>
              <a:rPr lang="en-GB" sz="4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rebrand.ly/</a:t>
            </a:r>
            <a:r>
              <a:rPr lang="en-GB" sz="4000" dirty="0" err="1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DNI_impar</a:t>
            </a:r>
            <a:endParaRPr lang="en-GB" sz="4000" dirty="0">
              <a:solidFill>
                <a:srgbClr val="FF0000"/>
              </a:solidFill>
            </a:endParaRPr>
          </a:p>
          <a:p>
            <a:r>
              <a:rPr lang="en-GB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71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46590" y="2296357"/>
            <a:ext cx="109121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/>
              <a:t>¿</a:t>
            </a:r>
            <a:r>
              <a:rPr lang="en-GB" sz="2400" b="1" dirty="0" err="1"/>
              <a:t>En</a:t>
            </a:r>
            <a:r>
              <a:rPr lang="en-GB" sz="2400" b="1" dirty="0"/>
              <a:t> </a:t>
            </a:r>
            <a:r>
              <a:rPr lang="en-GB" sz="2400" b="1" dirty="0" err="1"/>
              <a:t>qué</a:t>
            </a:r>
            <a:r>
              <a:rPr lang="en-GB" sz="2400" b="1" dirty="0"/>
              <a:t> </a:t>
            </a:r>
            <a:r>
              <a:rPr lang="en-GB" sz="2400" b="1" dirty="0" err="1"/>
              <a:t>consistía</a:t>
            </a:r>
            <a:r>
              <a:rPr lang="en-GB" sz="2400" b="1" dirty="0"/>
              <a:t> </a:t>
            </a:r>
            <a:r>
              <a:rPr lang="en-GB" sz="2400" b="1" dirty="0" err="1"/>
              <a:t>este</a:t>
            </a:r>
            <a:r>
              <a:rPr lang="en-GB" sz="2400" b="1" dirty="0"/>
              <a:t> </a:t>
            </a:r>
            <a:r>
              <a:rPr lang="en-GB" sz="2400" b="1" dirty="0" err="1"/>
              <a:t>experimento</a:t>
            </a:r>
            <a:r>
              <a:rPr lang="en-GB" sz="2400" b="1" dirty="0"/>
              <a:t>?</a:t>
            </a:r>
          </a:p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/>
              <a:t>La </a:t>
            </a:r>
            <a:r>
              <a:rPr lang="en-GB" sz="2400" dirty="0" err="1"/>
              <a:t>mitad</a:t>
            </a:r>
            <a:r>
              <a:rPr lang="en-GB" sz="2400" dirty="0"/>
              <a:t> de </a:t>
            </a:r>
            <a:r>
              <a:rPr lang="en-GB" sz="2400" dirty="0" err="1"/>
              <a:t>ustedes</a:t>
            </a:r>
            <a:r>
              <a:rPr lang="en-GB" sz="2400" dirty="0"/>
              <a:t> </a:t>
            </a:r>
            <a:r>
              <a:rPr lang="en-GB" sz="2400" dirty="0" err="1"/>
              <a:t>pensó</a:t>
            </a:r>
            <a:r>
              <a:rPr lang="en-GB" sz="2400" dirty="0"/>
              <a:t> </a:t>
            </a:r>
            <a:r>
              <a:rPr lang="en-GB" sz="2400" dirty="0" err="1"/>
              <a:t>si</a:t>
            </a:r>
            <a:r>
              <a:rPr lang="en-GB" sz="2400" dirty="0"/>
              <a:t> Ghandi </a:t>
            </a:r>
            <a:r>
              <a:rPr lang="en-GB" sz="2400" dirty="0" err="1"/>
              <a:t>murió</a:t>
            </a:r>
            <a:r>
              <a:rPr lang="en-GB" sz="2400" dirty="0"/>
              <a:t> antes o </a:t>
            </a:r>
            <a:r>
              <a:rPr lang="en-GB" sz="2400" dirty="0" err="1"/>
              <a:t>despues</a:t>
            </a:r>
            <a:r>
              <a:rPr lang="en-GB" sz="2400" dirty="0"/>
              <a:t> de los 36 </a:t>
            </a:r>
            <a:r>
              <a:rPr lang="en-GB" sz="2400" dirty="0" err="1"/>
              <a:t>años</a:t>
            </a:r>
            <a:r>
              <a:rPr lang="en-GB" sz="2400" dirty="0"/>
              <a:t> (DNI par)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La </a:t>
            </a:r>
            <a:r>
              <a:rPr lang="en-GB" sz="2400" dirty="0" err="1"/>
              <a:t>otra</a:t>
            </a:r>
            <a:r>
              <a:rPr lang="en-GB" sz="2400" dirty="0"/>
              <a:t> </a:t>
            </a:r>
            <a:r>
              <a:rPr lang="en-GB" sz="2400" dirty="0" err="1"/>
              <a:t>mitad</a:t>
            </a:r>
            <a:r>
              <a:rPr lang="en-GB" sz="2400" dirty="0"/>
              <a:t> </a:t>
            </a:r>
            <a:r>
              <a:rPr lang="en-GB" sz="2400" dirty="0" err="1"/>
              <a:t>pensó</a:t>
            </a:r>
            <a:r>
              <a:rPr lang="en-GB" sz="2400" dirty="0"/>
              <a:t> </a:t>
            </a:r>
            <a:r>
              <a:rPr lang="en-GB" sz="2400" dirty="0" err="1"/>
              <a:t>si</a:t>
            </a:r>
            <a:r>
              <a:rPr lang="en-GB" sz="2400" dirty="0"/>
              <a:t> Ghandi </a:t>
            </a:r>
            <a:r>
              <a:rPr lang="en-GB" sz="2400" dirty="0" err="1"/>
              <a:t>murió</a:t>
            </a:r>
            <a:r>
              <a:rPr lang="en-GB" sz="2400" dirty="0"/>
              <a:t> antes o </a:t>
            </a:r>
            <a:r>
              <a:rPr lang="en-GB" sz="2400" dirty="0" err="1"/>
              <a:t>después</a:t>
            </a:r>
            <a:r>
              <a:rPr lang="en-GB" sz="2400" dirty="0"/>
              <a:t> de los 114 </a:t>
            </a:r>
            <a:r>
              <a:rPr lang="en-GB" sz="2400" dirty="0" err="1"/>
              <a:t>años</a:t>
            </a:r>
            <a:r>
              <a:rPr lang="en-GB" sz="2400" dirty="0"/>
              <a:t> (DNI impar)</a:t>
            </a:r>
          </a:p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 err="1"/>
              <a:t>Todos</a:t>
            </a:r>
            <a:r>
              <a:rPr lang="en-GB" sz="2400" dirty="0"/>
              <a:t> (o </a:t>
            </a:r>
            <a:r>
              <a:rPr lang="en-GB" sz="2400" dirty="0" err="1"/>
              <a:t>muchos</a:t>
            </a:r>
            <a:r>
              <a:rPr lang="en-GB" sz="2400" dirty="0"/>
              <a:t>) </a:t>
            </a:r>
            <a:r>
              <a:rPr lang="en-GB" sz="2400" dirty="0" err="1"/>
              <a:t>estamos</a:t>
            </a:r>
            <a:r>
              <a:rPr lang="en-GB" sz="2400" dirty="0"/>
              <a:t> de </a:t>
            </a:r>
            <a:r>
              <a:rPr lang="en-GB" sz="2400" dirty="0" err="1"/>
              <a:t>acuerdo</a:t>
            </a:r>
            <a:r>
              <a:rPr lang="en-GB" sz="2400" dirty="0"/>
              <a:t> que ambos </a:t>
            </a:r>
            <a:r>
              <a:rPr lang="en-GB" sz="2400" dirty="0" err="1"/>
              <a:t>valores</a:t>
            </a:r>
            <a:r>
              <a:rPr lang="en-GB" sz="2400" dirty="0"/>
              <a:t> son </a:t>
            </a:r>
            <a:r>
              <a:rPr lang="en-GB" sz="2400" dirty="0" err="1"/>
              <a:t>ridículos</a:t>
            </a:r>
            <a:r>
              <a:rPr lang="en-GB" sz="2400" dirty="0"/>
              <a:t>…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…</a:t>
            </a:r>
            <a:r>
              <a:rPr lang="en-GB" sz="2400" dirty="0" err="1"/>
              <a:t>pero</a:t>
            </a:r>
            <a:r>
              <a:rPr lang="en-GB" sz="2400" dirty="0"/>
              <a:t> </a:t>
            </a:r>
            <a:r>
              <a:rPr lang="en-GB" sz="2400" dirty="0" err="1"/>
              <a:t>veamos</a:t>
            </a:r>
            <a:r>
              <a:rPr lang="en-GB" sz="2400" dirty="0"/>
              <a:t> </a:t>
            </a:r>
            <a:r>
              <a:rPr lang="en-GB" sz="2400" dirty="0" err="1"/>
              <a:t>qué</a:t>
            </a:r>
            <a:r>
              <a:rPr lang="en-GB" sz="2400" dirty="0"/>
              <a:t> </a:t>
            </a:r>
            <a:r>
              <a:rPr lang="en-GB" sz="2400" dirty="0" err="1"/>
              <a:t>valores</a:t>
            </a:r>
            <a:r>
              <a:rPr lang="en-GB" sz="2400" dirty="0"/>
              <a:t> </a:t>
            </a:r>
            <a:r>
              <a:rPr lang="en-GB" sz="2400" dirty="0" err="1"/>
              <a:t>dieron</a:t>
            </a:r>
            <a:r>
              <a:rPr lang="en-GB" sz="2400" dirty="0"/>
              <a:t>, </a:t>
            </a:r>
            <a:r>
              <a:rPr lang="en-GB" sz="2400" dirty="0" err="1"/>
              <a:t>cuando</a:t>
            </a:r>
            <a:r>
              <a:rPr lang="en-GB" sz="2400" dirty="0"/>
              <a:t> les </a:t>
            </a:r>
            <a:r>
              <a:rPr lang="en-GB" sz="2400" dirty="0" err="1"/>
              <a:t>pregunté</a:t>
            </a:r>
            <a:r>
              <a:rPr lang="en-GB" sz="2400" dirty="0"/>
              <a:t>.</a:t>
            </a:r>
          </a:p>
          <a:p>
            <a:endParaRPr lang="en-GB" sz="2800" dirty="0"/>
          </a:p>
          <a:p>
            <a:pPr marL="285750" indent="-285750">
              <a:buFontTx/>
              <a:buChar char="-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8867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071489" y="2708031"/>
            <a:ext cx="9418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 err="1"/>
              <a:t>Veamos</a:t>
            </a:r>
            <a:r>
              <a:rPr lang="en-GB" sz="4800" dirty="0"/>
              <a:t> las </a:t>
            </a:r>
            <a:r>
              <a:rPr lang="en-GB" sz="4800" dirty="0" err="1"/>
              <a:t>respuestas</a:t>
            </a:r>
            <a:r>
              <a:rPr lang="en-GB" sz="4800" dirty="0"/>
              <a:t>…</a:t>
            </a:r>
          </a:p>
          <a:p>
            <a:pPr algn="ctr"/>
            <a:endParaRPr lang="en-GB" sz="5400" dirty="0"/>
          </a:p>
          <a:p>
            <a:pPr marL="285750" indent="-285750" algn="ctr">
              <a:buFontTx/>
              <a:buChar char="-"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84140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331CE52-DE19-4F1A-8BFE-33849C8F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7" y="2259450"/>
            <a:ext cx="5833496" cy="377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6AAE0C-DE3D-487E-8C73-9464100329D9}"/>
              </a:ext>
            </a:extLst>
          </p:cNvPr>
          <p:cNvSpPr txBox="1"/>
          <p:nvPr/>
        </p:nvSpPr>
        <p:spPr>
          <a:xfrm>
            <a:off x="7230122" y="3150001"/>
            <a:ext cx="4062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i="1" dirty="0"/>
              <a:t>RESULTADOS </a:t>
            </a:r>
            <a:r>
              <a:rPr lang="es-AR" sz="2800" i="1" dirty="0" smtClean="0"/>
              <a:t>DE UN EXPERIMENTO ANTERIOR</a:t>
            </a:r>
            <a:endParaRPr lang="es-AR" sz="2800" i="1" dirty="0"/>
          </a:p>
        </p:txBody>
      </p:sp>
    </p:spTree>
    <p:extLst>
      <p:ext uri="{BB962C8B-B14F-4D97-AF65-F5344CB8AC3E}">
        <p14:creationId xmlns:p14="http://schemas.microsoft.com/office/powerpoint/2010/main" val="243188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46590" y="2296357"/>
            <a:ext cx="109121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/>
              <a:t>¿</a:t>
            </a:r>
            <a:r>
              <a:rPr lang="en-GB" sz="2400" b="1" dirty="0" err="1"/>
              <a:t>Qué</a:t>
            </a:r>
            <a:r>
              <a:rPr lang="en-GB" sz="2400" b="1" dirty="0"/>
              <a:t> </a:t>
            </a:r>
            <a:r>
              <a:rPr lang="en-GB" sz="2400" b="1" dirty="0" err="1"/>
              <a:t>ocurrió</a:t>
            </a:r>
            <a:r>
              <a:rPr lang="en-GB" sz="2400" b="1" dirty="0"/>
              <a:t> </a:t>
            </a:r>
            <a:r>
              <a:rPr lang="en-GB" sz="2400" b="1" dirty="0" err="1"/>
              <a:t>en</a:t>
            </a:r>
            <a:r>
              <a:rPr lang="en-GB" sz="2400" b="1" dirty="0"/>
              <a:t> </a:t>
            </a:r>
            <a:r>
              <a:rPr lang="en-GB" sz="2400" b="1" dirty="0" err="1"/>
              <a:t>este</a:t>
            </a:r>
            <a:r>
              <a:rPr lang="en-GB" sz="2400" b="1" dirty="0"/>
              <a:t> </a:t>
            </a:r>
            <a:r>
              <a:rPr lang="en-GB" sz="2400" b="1" dirty="0" err="1"/>
              <a:t>experimento</a:t>
            </a:r>
            <a:r>
              <a:rPr lang="en-GB" sz="2400" b="1" dirty="0"/>
              <a:t>?</a:t>
            </a:r>
          </a:p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/>
              <a:t>Sin embargo, </a:t>
            </a:r>
            <a:r>
              <a:rPr lang="en-GB" sz="2400" dirty="0" err="1"/>
              <a:t>cuando</a:t>
            </a:r>
            <a:r>
              <a:rPr lang="en-GB" sz="2400" dirty="0"/>
              <a:t> les </a:t>
            </a:r>
            <a:r>
              <a:rPr lang="en-GB" sz="2400" dirty="0" err="1"/>
              <a:t>pregunté</a:t>
            </a:r>
            <a:r>
              <a:rPr lang="en-GB" sz="2400" dirty="0"/>
              <a:t> a </a:t>
            </a:r>
            <a:r>
              <a:rPr lang="en-GB" sz="2400" dirty="0" err="1"/>
              <a:t>qué</a:t>
            </a:r>
            <a:r>
              <a:rPr lang="en-GB" sz="2400" dirty="0"/>
              <a:t> </a:t>
            </a:r>
            <a:r>
              <a:rPr lang="en-GB" sz="2400" dirty="0" err="1"/>
              <a:t>edad</a:t>
            </a:r>
            <a:r>
              <a:rPr lang="en-GB" sz="2400" dirty="0"/>
              <a:t> </a:t>
            </a:r>
            <a:r>
              <a:rPr lang="en-GB" sz="2400" dirty="0" err="1"/>
              <a:t>murió</a:t>
            </a:r>
            <a:r>
              <a:rPr lang="en-GB" sz="2400" dirty="0"/>
              <a:t> </a:t>
            </a:r>
            <a:r>
              <a:rPr lang="en-GB" sz="2400" dirty="0" err="1"/>
              <a:t>Ghandi</a:t>
            </a:r>
            <a:r>
              <a:rPr lang="en-GB" sz="2400" dirty="0"/>
              <a:t> los dos </a:t>
            </a:r>
            <a:r>
              <a:rPr lang="en-GB" sz="2400" dirty="0" err="1"/>
              <a:t>grupos</a:t>
            </a:r>
            <a:r>
              <a:rPr lang="en-GB" sz="2400" dirty="0"/>
              <a:t> </a:t>
            </a:r>
            <a:r>
              <a:rPr lang="en-GB" sz="2400" dirty="0" err="1"/>
              <a:t>dieron</a:t>
            </a:r>
            <a:r>
              <a:rPr lang="en-GB" sz="2400" dirty="0"/>
              <a:t> </a:t>
            </a:r>
            <a:r>
              <a:rPr lang="en-GB" sz="2400" dirty="0" err="1"/>
              <a:t>valores</a:t>
            </a:r>
            <a:r>
              <a:rPr lang="en-GB" sz="2400" dirty="0"/>
              <a:t> </a:t>
            </a:r>
            <a:r>
              <a:rPr lang="en-GB" sz="2400" dirty="0" err="1"/>
              <a:t>diferentes</a:t>
            </a:r>
            <a:r>
              <a:rPr lang="en-GB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El </a:t>
            </a:r>
            <a:r>
              <a:rPr lang="en-GB" sz="2400" dirty="0" err="1"/>
              <a:t>grupo</a:t>
            </a:r>
            <a:r>
              <a:rPr lang="en-GB" sz="2400" dirty="0"/>
              <a:t> “DNI par” (que </a:t>
            </a:r>
            <a:r>
              <a:rPr lang="en-GB" sz="2400" dirty="0" err="1"/>
              <a:t>había</a:t>
            </a:r>
            <a:r>
              <a:rPr lang="en-GB" sz="2400" dirty="0"/>
              <a:t> </a:t>
            </a:r>
            <a:r>
              <a:rPr lang="en-GB" sz="2400" dirty="0" err="1"/>
              <a:t>contemplado</a:t>
            </a:r>
            <a:r>
              <a:rPr lang="en-GB" sz="2400" dirty="0"/>
              <a:t> el </a:t>
            </a:r>
            <a:r>
              <a:rPr lang="en-GB" sz="2400" dirty="0" err="1"/>
              <a:t>valor</a:t>
            </a:r>
            <a:r>
              <a:rPr lang="en-GB" sz="2400" dirty="0"/>
              <a:t> 36) </a:t>
            </a:r>
            <a:r>
              <a:rPr lang="en-GB" sz="2400" dirty="0" err="1"/>
              <a:t>dijo</a:t>
            </a:r>
            <a:r>
              <a:rPr lang="en-GB" sz="2400" dirty="0"/>
              <a:t>,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promedio</a:t>
            </a:r>
            <a:r>
              <a:rPr lang="en-GB" sz="2400" dirty="0"/>
              <a:t>, </a:t>
            </a:r>
            <a:r>
              <a:rPr lang="en-GB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50</a:t>
            </a: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/>
              <a:t>El </a:t>
            </a:r>
            <a:r>
              <a:rPr lang="en-GB" sz="2400" dirty="0" err="1"/>
              <a:t>grupo</a:t>
            </a:r>
            <a:r>
              <a:rPr lang="en-GB" sz="2400" dirty="0"/>
              <a:t> “DNI impar” (que </a:t>
            </a:r>
            <a:r>
              <a:rPr lang="en-GB" sz="2400" dirty="0" err="1"/>
              <a:t>había</a:t>
            </a:r>
            <a:r>
              <a:rPr lang="en-GB" sz="2400" dirty="0"/>
              <a:t> </a:t>
            </a:r>
            <a:r>
              <a:rPr lang="en-GB" sz="2400" dirty="0" err="1"/>
              <a:t>contemplado</a:t>
            </a:r>
            <a:r>
              <a:rPr lang="en-GB" sz="2400" dirty="0"/>
              <a:t> el </a:t>
            </a:r>
            <a:r>
              <a:rPr lang="en-GB" sz="2400" dirty="0" err="1"/>
              <a:t>valor</a:t>
            </a:r>
            <a:r>
              <a:rPr lang="en-GB" sz="2400" dirty="0"/>
              <a:t> 114) </a:t>
            </a:r>
            <a:r>
              <a:rPr lang="en-GB" sz="2400" dirty="0" err="1"/>
              <a:t>dijo</a:t>
            </a:r>
            <a:r>
              <a:rPr lang="en-GB" sz="2400" dirty="0"/>
              <a:t>,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promedio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FF0000"/>
                </a:solidFill>
              </a:rPr>
              <a:t>80</a:t>
            </a:r>
          </a:p>
          <a:p>
            <a:endParaRPr lang="en-GB" sz="2800" dirty="0"/>
          </a:p>
          <a:p>
            <a:pPr marL="285750" indent="-285750">
              <a:buFontTx/>
              <a:buChar char="-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450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experimento</a:t>
            </a:r>
            <a:endParaRPr lang="en-GB" dirty="0"/>
          </a:p>
        </p:txBody>
      </p:sp>
      <p:pic>
        <p:nvPicPr>
          <p:cNvPr id="1026" name="Picture 2" descr="Image result for alguna pregunta?">
            <a:extLst>
              <a:ext uri="{FF2B5EF4-FFF2-40B4-BE49-F238E27FC236}">
                <a16:creationId xmlns="" xmlns:a16="http://schemas.microsoft.com/office/drawing/2014/main" id="{EE6457AA-CDB7-43F5-A166-66ECD23F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72904"/>
            <a:ext cx="3571875" cy="420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9279540-D292-4828-B911-822EF4FB0FA5}"/>
              </a:ext>
            </a:extLst>
          </p:cNvPr>
          <p:cNvSpPr txBox="1"/>
          <p:nvPr/>
        </p:nvSpPr>
        <p:spPr>
          <a:xfrm>
            <a:off x="4962524" y="3731002"/>
            <a:ext cx="677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! Momento para hacer preguntas !</a:t>
            </a:r>
          </a:p>
        </p:txBody>
      </p:sp>
    </p:spTree>
    <p:extLst>
      <p:ext uri="{BB962C8B-B14F-4D97-AF65-F5344CB8AC3E}">
        <p14:creationId xmlns:p14="http://schemas.microsoft.com/office/powerpoint/2010/main" val="323383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pic>
        <p:nvPicPr>
          <p:cNvPr id="1028" name="Picture 4" descr="Resultado de imagen para anchor">
            <a:extLst>
              <a:ext uri="{FF2B5EF4-FFF2-40B4-BE49-F238E27FC236}">
                <a16:creationId xmlns="" xmlns:a16="http://schemas.microsoft.com/office/drawing/2014/main" id="{DC9C2992-8CF6-45FC-94AA-182C81D8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3" y="2047460"/>
            <a:ext cx="1762909" cy="19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89400E-5A62-4D16-AAD4-7DD0E8BBCA12}"/>
              </a:ext>
            </a:extLst>
          </p:cNvPr>
          <p:cNvSpPr txBox="1"/>
          <p:nvPr/>
        </p:nvSpPr>
        <p:spPr>
          <a:xfrm>
            <a:off x="2449976" y="2406495"/>
            <a:ext cx="8496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b="1" u="sng" dirty="0" err="1"/>
              <a:t>Efecto</a:t>
            </a:r>
            <a:r>
              <a:rPr lang="en-GB" sz="2200" b="1" u="sng" dirty="0"/>
              <a:t> de </a:t>
            </a:r>
            <a:r>
              <a:rPr lang="en-GB" sz="2200" b="1" u="sng" dirty="0" err="1"/>
              <a:t>anclaje</a:t>
            </a:r>
            <a:r>
              <a:rPr lang="en-GB" sz="2200" dirty="0"/>
              <a:t>: </a:t>
            </a:r>
            <a:r>
              <a:rPr lang="en-GB" sz="2200" dirty="0" err="1"/>
              <a:t>ocurre</a:t>
            </a:r>
            <a:r>
              <a:rPr lang="en-GB" sz="2200" dirty="0"/>
              <a:t> </a:t>
            </a:r>
            <a:r>
              <a:rPr lang="en-GB" sz="2200" dirty="0" err="1"/>
              <a:t>cuando</a:t>
            </a:r>
            <a:r>
              <a:rPr lang="en-GB" sz="2200" dirty="0"/>
              <a:t> </a:t>
            </a:r>
            <a:r>
              <a:rPr lang="en-GB" sz="2200" dirty="0" err="1"/>
              <a:t>desconocemos</a:t>
            </a:r>
            <a:r>
              <a:rPr lang="en-GB" sz="2200" dirty="0"/>
              <a:t> un </a:t>
            </a:r>
            <a:r>
              <a:rPr lang="en-GB" sz="2200" dirty="0" err="1"/>
              <a:t>número</a:t>
            </a:r>
            <a:r>
              <a:rPr lang="en-GB" sz="2200" dirty="0"/>
              <a:t> y, antes de </a:t>
            </a:r>
            <a:r>
              <a:rPr lang="en-GB" sz="2200" dirty="0" err="1"/>
              <a:t>pensar</a:t>
            </a:r>
            <a:r>
              <a:rPr lang="en-GB" sz="2200" dirty="0"/>
              <a:t> </a:t>
            </a:r>
            <a:r>
              <a:rPr lang="en-GB" sz="2200" dirty="0" err="1"/>
              <a:t>cuál</a:t>
            </a:r>
            <a:r>
              <a:rPr lang="en-GB" sz="2200" dirty="0"/>
              <a:t> </a:t>
            </a:r>
            <a:r>
              <a:rPr lang="en-GB" sz="2200" dirty="0" err="1"/>
              <a:t>es</a:t>
            </a:r>
            <a:r>
              <a:rPr lang="en-GB" sz="2200" dirty="0"/>
              <a:t> </a:t>
            </a:r>
            <a:r>
              <a:rPr lang="en-GB" sz="2200" dirty="0" err="1"/>
              <a:t>nuestro</a:t>
            </a:r>
            <a:r>
              <a:rPr lang="en-GB" sz="2200" dirty="0"/>
              <a:t> </a:t>
            </a:r>
            <a:r>
              <a:rPr lang="en-GB" sz="2200" dirty="0" err="1"/>
              <a:t>mejor</a:t>
            </a:r>
            <a:r>
              <a:rPr lang="en-GB" sz="2200" dirty="0"/>
              <a:t> </a:t>
            </a:r>
            <a:r>
              <a:rPr lang="en-GB" sz="2200" dirty="0" err="1"/>
              <a:t>estimativo</a:t>
            </a:r>
            <a:r>
              <a:rPr lang="en-GB" sz="2200" dirty="0"/>
              <a:t>, </a:t>
            </a:r>
            <a:r>
              <a:rPr lang="en-GB" sz="2200" dirty="0" err="1"/>
              <a:t>contemplamos</a:t>
            </a:r>
            <a:r>
              <a:rPr lang="en-GB" sz="2200" dirty="0"/>
              <a:t> un </a:t>
            </a:r>
            <a:r>
              <a:rPr lang="en-GB" sz="2200" dirty="0" err="1"/>
              <a:t>valor</a:t>
            </a:r>
            <a:r>
              <a:rPr lang="en-GB" sz="2200" dirty="0"/>
              <a:t> dado.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FC5F6F4-A2D5-4832-8EE2-15DE744599F7}"/>
              </a:ext>
            </a:extLst>
          </p:cNvPr>
          <p:cNvSpPr txBox="1"/>
          <p:nvPr/>
        </p:nvSpPr>
        <p:spPr>
          <a:xfrm>
            <a:off x="2449976" y="3832543"/>
            <a:ext cx="80703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Ese </a:t>
            </a:r>
            <a:r>
              <a:rPr lang="en-GB" sz="2200" dirty="0" err="1"/>
              <a:t>valor</a:t>
            </a:r>
            <a:r>
              <a:rPr lang="en-GB" sz="2200" dirty="0"/>
              <a:t> </a:t>
            </a:r>
            <a:r>
              <a:rPr lang="en-GB" sz="2200" dirty="0" err="1"/>
              <a:t>contemplado</a:t>
            </a:r>
            <a:r>
              <a:rPr lang="en-GB" sz="2200" dirty="0"/>
              <a:t> </a:t>
            </a:r>
            <a:r>
              <a:rPr lang="en-GB" sz="2200" dirty="0" err="1"/>
              <a:t>actúa</a:t>
            </a:r>
            <a:r>
              <a:rPr lang="en-GB" sz="2200" dirty="0"/>
              <a:t> </a:t>
            </a:r>
            <a:r>
              <a:rPr lang="en-GB" sz="2200" dirty="0" err="1"/>
              <a:t>como</a:t>
            </a:r>
            <a:r>
              <a:rPr lang="en-GB" sz="2200" dirty="0"/>
              <a:t> </a:t>
            </a:r>
            <a:r>
              <a:rPr lang="en-GB" sz="2200" dirty="0" err="1"/>
              <a:t>ancla</a:t>
            </a:r>
            <a:r>
              <a:rPr lang="en-GB" sz="22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err="1"/>
              <a:t>Nuestro</a:t>
            </a:r>
            <a:r>
              <a:rPr lang="en-GB" sz="2200" dirty="0"/>
              <a:t> </a:t>
            </a:r>
            <a:r>
              <a:rPr lang="en-GB" sz="2200" dirty="0" err="1"/>
              <a:t>estimativo</a:t>
            </a:r>
            <a:r>
              <a:rPr lang="en-GB" sz="2200" dirty="0"/>
              <a:t> posterior </a:t>
            </a:r>
            <a:r>
              <a:rPr lang="en-GB" sz="2200" dirty="0" err="1"/>
              <a:t>va</a:t>
            </a:r>
            <a:r>
              <a:rPr lang="en-GB" sz="2200" dirty="0"/>
              <a:t> a </a:t>
            </a:r>
            <a:r>
              <a:rPr lang="en-GB" sz="2200" dirty="0" err="1"/>
              <a:t>estar</a:t>
            </a:r>
            <a:r>
              <a:rPr lang="en-GB" sz="2200" dirty="0"/>
              <a:t> </a:t>
            </a:r>
            <a:r>
              <a:rPr lang="en-GB" sz="2200" dirty="0" err="1"/>
              <a:t>sesgado</a:t>
            </a:r>
            <a:r>
              <a:rPr lang="en-GB" sz="2200" dirty="0"/>
              <a:t> </a:t>
            </a:r>
            <a:r>
              <a:rPr lang="en-GB" sz="2200" dirty="0" err="1"/>
              <a:t>por</a:t>
            </a:r>
            <a:r>
              <a:rPr lang="en-GB" sz="2200" dirty="0"/>
              <a:t> ese </a:t>
            </a:r>
            <a:r>
              <a:rPr lang="en-GB" sz="2200" dirty="0" err="1"/>
              <a:t>ancla</a:t>
            </a:r>
            <a:r>
              <a:rPr lang="en-GB" sz="22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Podemos </a:t>
            </a:r>
            <a:r>
              <a:rPr lang="en-GB" sz="2200" dirty="0" err="1"/>
              <a:t>subestimar</a:t>
            </a:r>
            <a:r>
              <a:rPr lang="en-GB" sz="2200" dirty="0"/>
              <a:t> o </a:t>
            </a:r>
            <a:r>
              <a:rPr lang="en-GB" sz="2200" dirty="0" err="1"/>
              <a:t>sobre-estimar</a:t>
            </a:r>
            <a:r>
              <a:rPr lang="en-GB" sz="2200" dirty="0"/>
              <a:t> el </a:t>
            </a:r>
            <a:r>
              <a:rPr lang="en-GB" sz="2200" dirty="0" err="1"/>
              <a:t>valor</a:t>
            </a:r>
            <a:r>
              <a:rPr lang="en-GB" sz="2200" dirty="0"/>
              <a:t> </a:t>
            </a:r>
            <a:r>
              <a:rPr lang="en-GB" sz="2200" dirty="0" err="1"/>
              <a:t>correcto</a:t>
            </a:r>
            <a:r>
              <a:rPr lang="en-GB" sz="2200" dirty="0"/>
              <a:t>, </a:t>
            </a:r>
            <a:r>
              <a:rPr lang="en-GB" sz="2200" dirty="0" err="1"/>
              <a:t>dependiendo</a:t>
            </a:r>
            <a:r>
              <a:rPr lang="en-GB" sz="2200" dirty="0"/>
              <a:t> de </a:t>
            </a:r>
            <a:r>
              <a:rPr lang="en-GB" sz="2200" dirty="0" err="1"/>
              <a:t>si</a:t>
            </a:r>
            <a:r>
              <a:rPr lang="en-GB" sz="2200" dirty="0"/>
              <a:t> el </a:t>
            </a:r>
            <a:r>
              <a:rPr lang="en-GB" sz="2200" dirty="0" err="1"/>
              <a:t>ancla</a:t>
            </a:r>
            <a:r>
              <a:rPr lang="en-GB" sz="2200" dirty="0"/>
              <a:t> era </a:t>
            </a:r>
            <a:r>
              <a:rPr lang="en-GB" sz="2200" dirty="0" err="1"/>
              <a:t>grande</a:t>
            </a:r>
            <a:r>
              <a:rPr lang="en-GB" sz="2200" dirty="0"/>
              <a:t> o </a:t>
            </a:r>
            <a:r>
              <a:rPr lang="en-GB" sz="2200" dirty="0" err="1"/>
              <a:t>pequeña</a:t>
            </a:r>
            <a:r>
              <a:rPr lang="en-GB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487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pic>
        <p:nvPicPr>
          <p:cNvPr id="1028" name="Picture 4" descr="Resultado de imagen para anchor">
            <a:extLst>
              <a:ext uri="{FF2B5EF4-FFF2-40B4-BE49-F238E27FC236}">
                <a16:creationId xmlns="" xmlns:a16="http://schemas.microsoft.com/office/drawing/2014/main" id="{DC9C2992-8CF6-45FC-94AA-182C81D8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3" y="2047460"/>
            <a:ext cx="1762909" cy="19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89400E-5A62-4D16-AAD4-7DD0E8BBCA12}"/>
              </a:ext>
            </a:extLst>
          </p:cNvPr>
          <p:cNvSpPr txBox="1"/>
          <p:nvPr/>
        </p:nvSpPr>
        <p:spPr>
          <a:xfrm>
            <a:off x="3406532" y="1978279"/>
            <a:ext cx="5963397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i="1" dirty="0">
                <a:solidFill>
                  <a:srgbClr val="FF0000"/>
                </a:solidFill>
              </a:rPr>
              <a:t>¿</a:t>
            </a:r>
            <a:r>
              <a:rPr lang="en-GB" sz="2200" i="1" dirty="0" err="1">
                <a:solidFill>
                  <a:srgbClr val="FF0000"/>
                </a:solidFill>
              </a:rPr>
              <a:t>cómo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podemos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cuantificar</a:t>
            </a:r>
            <a:r>
              <a:rPr lang="en-GB" sz="2200" i="1" dirty="0">
                <a:solidFill>
                  <a:srgbClr val="FF0000"/>
                </a:solidFill>
              </a:rPr>
              <a:t> el </a:t>
            </a:r>
            <a:r>
              <a:rPr lang="en-GB" sz="2200" i="1" dirty="0" err="1">
                <a:solidFill>
                  <a:srgbClr val="FF0000"/>
                </a:solidFill>
              </a:rPr>
              <a:t>efecto</a:t>
            </a:r>
            <a:r>
              <a:rPr lang="en-GB" sz="2200" i="1" dirty="0">
                <a:solidFill>
                  <a:srgbClr val="FF0000"/>
                </a:solidFill>
              </a:rPr>
              <a:t> de </a:t>
            </a:r>
            <a:r>
              <a:rPr lang="en-GB" sz="2200" i="1" dirty="0" err="1">
                <a:solidFill>
                  <a:srgbClr val="FF0000"/>
                </a:solidFill>
              </a:rPr>
              <a:t>anclaje</a:t>
            </a:r>
            <a:r>
              <a:rPr lang="en-GB" sz="2200" i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F9ADF6-7D90-4407-B234-22F7FC70D7B3}"/>
              </a:ext>
            </a:extLst>
          </p:cNvPr>
          <p:cNvSpPr txBox="1"/>
          <p:nvPr/>
        </p:nvSpPr>
        <p:spPr>
          <a:xfrm>
            <a:off x="2912543" y="2745935"/>
            <a:ext cx="7960623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dadas dos </a:t>
            </a:r>
            <a:r>
              <a:rPr lang="en-GB" sz="2000" dirty="0" err="1"/>
              <a:t>poblaciones</a:t>
            </a:r>
            <a:r>
              <a:rPr lang="en-GB" sz="2000" dirty="0"/>
              <a:t>, que </a:t>
            </a:r>
            <a:r>
              <a:rPr lang="en-GB" sz="2000" dirty="0" err="1"/>
              <a:t>contemplaron</a:t>
            </a:r>
            <a:r>
              <a:rPr lang="en-GB" sz="2000" dirty="0"/>
              <a:t> </a:t>
            </a:r>
            <a:r>
              <a:rPr lang="en-GB" sz="2000" dirty="0" err="1"/>
              <a:t>anclas</a:t>
            </a:r>
            <a:r>
              <a:rPr lang="en-GB" sz="2000" dirty="0"/>
              <a:t> {</a:t>
            </a:r>
            <a:r>
              <a:rPr lang="en-GB" sz="2000" dirty="0" err="1"/>
              <a:t>a</a:t>
            </a:r>
            <a:r>
              <a:rPr lang="en-GB" sz="2000" baseline="-25000" dirty="0" err="1"/>
              <a:t>low</a:t>
            </a:r>
            <a:r>
              <a:rPr lang="en-GB" sz="2000" dirty="0" err="1"/>
              <a:t>,a</a:t>
            </a:r>
            <a:r>
              <a:rPr lang="en-GB" sz="2000" baseline="-25000" dirty="0" err="1"/>
              <a:t>high</a:t>
            </a:r>
            <a:r>
              <a:rPr lang="en-GB" sz="2000" dirty="0"/>
              <a:t>} y </a:t>
            </a:r>
            <a:r>
              <a:rPr lang="en-GB" sz="2000" dirty="0" err="1"/>
              <a:t>generaron</a:t>
            </a:r>
            <a:r>
              <a:rPr lang="en-GB" sz="2000" dirty="0"/>
              <a:t> </a:t>
            </a:r>
            <a:r>
              <a:rPr lang="en-GB" sz="2000" dirty="0" err="1"/>
              <a:t>estimativos</a:t>
            </a:r>
            <a:r>
              <a:rPr lang="en-GB" sz="2000" dirty="0"/>
              <a:t> con medias {</a:t>
            </a:r>
            <a:r>
              <a:rPr lang="en-GB" sz="2000" dirty="0" err="1"/>
              <a:t>m</a:t>
            </a:r>
            <a:r>
              <a:rPr lang="en-GB" sz="2000" baseline="-25000" dirty="0" err="1"/>
              <a:t>low</a:t>
            </a:r>
            <a:r>
              <a:rPr lang="en-GB" sz="2000" dirty="0" err="1"/>
              <a:t>,m</a:t>
            </a:r>
            <a:r>
              <a:rPr lang="en-GB" sz="2000" baseline="-25000" dirty="0" err="1"/>
              <a:t>high</a:t>
            </a:r>
            <a:r>
              <a:rPr lang="en-GB" sz="2000" dirty="0"/>
              <a:t>}, el “Anchoring Index” se define </a:t>
            </a:r>
            <a:r>
              <a:rPr lang="en-GB" sz="2000" dirty="0" err="1"/>
              <a:t>como</a:t>
            </a:r>
            <a:r>
              <a:rPr lang="en-GB" sz="2000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EFF34B85-1A43-4515-AAB9-ED76331F8FC6}"/>
                  </a:ext>
                </a:extLst>
              </p:cNvPr>
              <p:cNvSpPr txBox="1"/>
              <p:nvPr/>
            </p:nvSpPr>
            <p:spPr>
              <a:xfrm>
                <a:off x="3321751" y="4737944"/>
                <a:ext cx="2665858" cy="74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AI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F34B85-1A43-4515-AAB9-ED76331F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751" y="4737944"/>
                <a:ext cx="2665858" cy="748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BB6BDBF-469F-406C-B5E1-9A9C07545972}"/>
              </a:ext>
            </a:extLst>
          </p:cNvPr>
          <p:cNvSpPr txBox="1"/>
          <p:nvPr/>
        </p:nvSpPr>
        <p:spPr>
          <a:xfrm>
            <a:off x="6920291" y="4597841"/>
            <a:ext cx="3952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/>
              <a:t>Índice de Anclaje</a:t>
            </a:r>
          </a:p>
          <a:p>
            <a:r>
              <a:rPr lang="es-AR" sz="2800" dirty="0"/>
              <a:t>(</a:t>
            </a:r>
            <a:r>
              <a:rPr lang="es-AR" sz="2800" i="1" dirty="0" err="1"/>
              <a:t>Anchoring</a:t>
            </a:r>
            <a:r>
              <a:rPr lang="es-AR" sz="2800" i="1" dirty="0"/>
              <a:t> </a:t>
            </a:r>
            <a:r>
              <a:rPr lang="es-AR" sz="2800" i="1" dirty="0" err="1"/>
              <a:t>Index</a:t>
            </a:r>
            <a:r>
              <a:rPr lang="es-AR" sz="2800" i="1" dirty="0"/>
              <a:t>)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3411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automovilismo">
            <a:extLst>
              <a:ext uri="{FF2B5EF4-FFF2-40B4-BE49-F238E27FC236}">
                <a16:creationId xmlns:a16="http://schemas.microsoft.com/office/drawing/2014/main" xmlns="" id="{1B61BE95-0B62-4C46-9A3C-BF59252D99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s-AR">
              <a:solidFill>
                <a:prstClr val="white"/>
              </a:solidFill>
            </a:endParaRPr>
          </a:p>
        </p:txBody>
      </p:sp>
      <p:pic>
        <p:nvPicPr>
          <p:cNvPr id="6148" name="Picture 4" descr="Image result for automovilismo">
            <a:extLst>
              <a:ext uri="{FF2B5EF4-FFF2-40B4-BE49-F238E27FC236}">
                <a16:creationId xmlns:a16="http://schemas.microsoft.com/office/drawing/2014/main" xmlns="" id="{BAD27D95-549E-44AB-BDE5-4155B8DC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66" y="2198248"/>
            <a:ext cx="5842068" cy="389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B0D287-D9A0-4693-9C67-3A83FB16C935}"/>
              </a:ext>
            </a:extLst>
          </p:cNvPr>
          <p:cNvSpPr/>
          <p:nvPr/>
        </p:nvSpPr>
        <p:spPr>
          <a:xfrm>
            <a:off x="3728935" y="95118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s-AR" sz="4000" dirty="0">
                <a:solidFill>
                  <a:prstClr val="black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Caso </a:t>
            </a:r>
            <a:r>
              <a:rPr lang="es-AR" sz="4000" i="1" dirty="0">
                <a:solidFill>
                  <a:prstClr val="black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Carter Racing</a:t>
            </a:r>
            <a:endParaRPr lang="es-AR" sz="4000" i="1" u="sng" dirty="0">
              <a:solidFill>
                <a:prstClr val="black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54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pic>
        <p:nvPicPr>
          <p:cNvPr id="1028" name="Picture 4" descr="Resultado de imagen para anchor">
            <a:extLst>
              <a:ext uri="{FF2B5EF4-FFF2-40B4-BE49-F238E27FC236}">
                <a16:creationId xmlns="" xmlns:a16="http://schemas.microsoft.com/office/drawing/2014/main" id="{DC9C2992-8CF6-45FC-94AA-182C81D8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3" y="2047460"/>
            <a:ext cx="1762909" cy="19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89400E-5A62-4D16-AAD4-7DD0E8BBCA12}"/>
              </a:ext>
            </a:extLst>
          </p:cNvPr>
          <p:cNvSpPr txBox="1"/>
          <p:nvPr/>
        </p:nvSpPr>
        <p:spPr>
          <a:xfrm>
            <a:off x="3406532" y="1978279"/>
            <a:ext cx="5963397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i="1" dirty="0">
                <a:solidFill>
                  <a:srgbClr val="FF0000"/>
                </a:solidFill>
              </a:rPr>
              <a:t>¿</a:t>
            </a:r>
            <a:r>
              <a:rPr lang="en-GB" sz="2200" i="1" dirty="0" err="1">
                <a:solidFill>
                  <a:srgbClr val="FF0000"/>
                </a:solidFill>
              </a:rPr>
              <a:t>cómo</a:t>
            </a:r>
            <a:r>
              <a:rPr lang="en-GB" sz="2200" i="1" dirty="0">
                <a:solidFill>
                  <a:srgbClr val="FF0000"/>
                </a:solidFill>
              </a:rPr>
              <a:t> se </a:t>
            </a:r>
            <a:r>
              <a:rPr lang="en-GB" sz="2200" i="1" dirty="0" err="1">
                <a:solidFill>
                  <a:srgbClr val="FF0000"/>
                </a:solidFill>
              </a:rPr>
              <a:t>interpreta</a:t>
            </a:r>
            <a:r>
              <a:rPr lang="en-GB" sz="2200" i="1" dirty="0">
                <a:solidFill>
                  <a:srgbClr val="FF0000"/>
                </a:solidFill>
              </a:rPr>
              <a:t> el </a:t>
            </a:r>
            <a:r>
              <a:rPr lang="en-GB" sz="2200" i="1" dirty="0" err="1">
                <a:solidFill>
                  <a:srgbClr val="FF0000"/>
                </a:solidFill>
              </a:rPr>
              <a:t>índice</a:t>
            </a:r>
            <a:r>
              <a:rPr lang="en-GB" sz="2200" i="1" dirty="0">
                <a:solidFill>
                  <a:srgbClr val="FF0000"/>
                </a:solidFill>
              </a:rPr>
              <a:t> de </a:t>
            </a:r>
            <a:r>
              <a:rPr lang="en-GB" sz="2200" i="1" dirty="0" err="1">
                <a:solidFill>
                  <a:srgbClr val="FF0000"/>
                </a:solidFill>
              </a:rPr>
              <a:t>anclaje</a:t>
            </a:r>
            <a:r>
              <a:rPr lang="en-GB" sz="2200" i="1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5AE0BB7-A9D6-40FB-8069-CB4E9B0CBF5C}"/>
                  </a:ext>
                </a:extLst>
              </p:cNvPr>
              <p:cNvSpPr txBox="1"/>
              <p:nvPr/>
            </p:nvSpPr>
            <p:spPr>
              <a:xfrm>
                <a:off x="3021782" y="2737336"/>
                <a:ext cx="9457044" cy="2383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smtClean="0">
                        <a:latin typeface="Cambria Math" panose="02040503050406030204" pitchFamily="18" charset="0"/>
                      </a:rPr>
                      <m:t>AI</m:t>
                    </m:r>
                  </m:oMath>
                </a14:m>
                <a:r>
                  <a:rPr lang="en-GB" sz="2000" dirty="0"/>
                  <a:t> es un </a:t>
                </a:r>
                <a:r>
                  <a:rPr lang="en-GB" sz="2000" dirty="0" err="1"/>
                  <a:t>porcentaje</a:t>
                </a:r>
                <a:r>
                  <a:rPr lang="en-GB" sz="20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GB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Por </a:t>
                </a:r>
                <a:r>
                  <a:rPr lang="en-GB" sz="2000" dirty="0" err="1"/>
                  <a:t>ejemplo</a:t>
                </a:r>
                <a:r>
                  <a:rPr lang="en-GB" sz="2000" dirty="0"/>
                  <a:t>, </a:t>
                </a:r>
                <a:r>
                  <a:rPr lang="en-GB" sz="2000" dirty="0" err="1"/>
                  <a:t>en</a:t>
                </a:r>
                <a:r>
                  <a:rPr lang="en-GB" sz="2000" dirty="0"/>
                  <a:t> el </a:t>
                </a:r>
                <a:r>
                  <a:rPr lang="en-GB" sz="2000" dirty="0" err="1"/>
                  <a:t>caso</a:t>
                </a:r>
                <a:r>
                  <a:rPr lang="en-GB" sz="2000" dirty="0"/>
                  <a:t> de </a:t>
                </a:r>
                <a:r>
                  <a:rPr lang="en-GB" sz="2000" dirty="0" err="1"/>
                  <a:t>Ghandi</a:t>
                </a:r>
                <a:r>
                  <a:rPr lang="en-GB" sz="2000" dirty="0"/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2000" dirty="0" err="1"/>
                  <a:t>si</a:t>
                </a:r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=36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14</m:t>
                    </m:r>
                  </m:oMath>
                </a14:m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0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000" dirty="0"/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2000" dirty="0" err="1"/>
                  <a:t>entonces</a:t>
                </a:r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AE0BB7-A9D6-40FB-8069-CB4E9B0CB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82" y="2737336"/>
                <a:ext cx="9457044" cy="2383858"/>
              </a:xfrm>
              <a:prstGeom prst="rect">
                <a:avLst/>
              </a:prstGeom>
              <a:blipFill>
                <a:blip r:embed="rId3"/>
                <a:stretch>
                  <a:fillRect l="-709" b="-358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7976CD19-776A-4B7A-B3F2-F938677862A0}"/>
                  </a:ext>
                </a:extLst>
              </p:cNvPr>
              <p:cNvSpPr txBox="1"/>
              <p:nvPr/>
            </p:nvSpPr>
            <p:spPr>
              <a:xfrm>
                <a:off x="3497345" y="5490597"/>
                <a:ext cx="4427622" cy="665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AI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114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=38%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76CD19-776A-4B7A-B3F2-F9386778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45" y="5490597"/>
                <a:ext cx="4427622" cy="6652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BACDB546-7A6E-470A-8DA0-C9ECB92F2155}"/>
                  </a:ext>
                </a:extLst>
              </p:cNvPr>
              <p:cNvSpPr txBox="1"/>
              <p:nvPr/>
            </p:nvSpPr>
            <p:spPr>
              <a:xfrm>
                <a:off x="8877420" y="2622688"/>
                <a:ext cx="2665858" cy="74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AI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CDB546-7A6E-470A-8DA0-C9ECB92F2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420" y="2622688"/>
                <a:ext cx="2665858" cy="7480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pic>
        <p:nvPicPr>
          <p:cNvPr id="1028" name="Picture 4" descr="Resultado de imagen para anchor">
            <a:extLst>
              <a:ext uri="{FF2B5EF4-FFF2-40B4-BE49-F238E27FC236}">
                <a16:creationId xmlns="" xmlns:a16="http://schemas.microsoft.com/office/drawing/2014/main" id="{DC9C2992-8CF6-45FC-94AA-182C81D8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3" y="2047460"/>
            <a:ext cx="1762909" cy="19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89400E-5A62-4D16-AAD4-7DD0E8BBCA12}"/>
              </a:ext>
            </a:extLst>
          </p:cNvPr>
          <p:cNvSpPr txBox="1"/>
          <p:nvPr/>
        </p:nvSpPr>
        <p:spPr>
          <a:xfrm>
            <a:off x="3406532" y="1978279"/>
            <a:ext cx="5963397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i="1" dirty="0">
                <a:solidFill>
                  <a:srgbClr val="FF0000"/>
                </a:solidFill>
              </a:rPr>
              <a:t>¿</a:t>
            </a:r>
            <a:r>
              <a:rPr lang="en-GB" sz="2200" i="1" dirty="0" err="1">
                <a:solidFill>
                  <a:srgbClr val="FF0000"/>
                </a:solidFill>
              </a:rPr>
              <a:t>cómo</a:t>
            </a:r>
            <a:r>
              <a:rPr lang="en-GB" sz="2200" i="1" dirty="0">
                <a:solidFill>
                  <a:srgbClr val="FF0000"/>
                </a:solidFill>
              </a:rPr>
              <a:t> se </a:t>
            </a:r>
            <a:r>
              <a:rPr lang="en-GB" sz="2200" i="1" dirty="0" err="1">
                <a:solidFill>
                  <a:srgbClr val="FF0000"/>
                </a:solidFill>
              </a:rPr>
              <a:t>interpreta</a:t>
            </a:r>
            <a:r>
              <a:rPr lang="en-GB" sz="2200" i="1" dirty="0">
                <a:solidFill>
                  <a:srgbClr val="FF0000"/>
                </a:solidFill>
              </a:rPr>
              <a:t> el </a:t>
            </a:r>
            <a:r>
              <a:rPr lang="en-GB" sz="2200" i="1" dirty="0" err="1">
                <a:solidFill>
                  <a:srgbClr val="FF0000"/>
                </a:solidFill>
              </a:rPr>
              <a:t>índice</a:t>
            </a:r>
            <a:r>
              <a:rPr lang="en-GB" sz="2200" i="1" dirty="0">
                <a:solidFill>
                  <a:srgbClr val="FF0000"/>
                </a:solidFill>
              </a:rPr>
              <a:t> de </a:t>
            </a:r>
            <a:r>
              <a:rPr lang="en-GB" sz="2200" i="1" dirty="0" err="1">
                <a:solidFill>
                  <a:srgbClr val="FF0000"/>
                </a:solidFill>
              </a:rPr>
              <a:t>anclaje</a:t>
            </a:r>
            <a:r>
              <a:rPr lang="en-GB" sz="2200" i="1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5AE0BB7-A9D6-40FB-8069-CB4E9B0CBF5C}"/>
                  </a:ext>
                </a:extLst>
              </p:cNvPr>
              <p:cNvSpPr txBox="1"/>
              <p:nvPr/>
            </p:nvSpPr>
            <p:spPr>
              <a:xfrm>
                <a:off x="3021782" y="2737336"/>
                <a:ext cx="9457044" cy="96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smtClean="0">
                        <a:latin typeface="Cambria Math" panose="02040503050406030204" pitchFamily="18" charset="0"/>
                      </a:rPr>
                      <m:t>AI</m:t>
                    </m:r>
                  </m:oMath>
                </a14:m>
                <a:r>
                  <a:rPr lang="en-GB" sz="2000" dirty="0"/>
                  <a:t> es un </a:t>
                </a:r>
                <a:r>
                  <a:rPr lang="en-GB" sz="2000" dirty="0" err="1"/>
                  <a:t>porcentaje</a:t>
                </a:r>
                <a:r>
                  <a:rPr lang="en-GB" sz="20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AE0BB7-A9D6-40FB-8069-CB4E9B0CB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82" y="2737336"/>
                <a:ext cx="9457044" cy="9614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2BE4CC2-2160-4EAA-95B3-7806DC7E68C4}"/>
              </a:ext>
            </a:extLst>
          </p:cNvPr>
          <p:cNvSpPr txBox="1"/>
          <p:nvPr/>
        </p:nvSpPr>
        <p:spPr>
          <a:xfrm>
            <a:off x="1949207" y="3485523"/>
            <a:ext cx="5963397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i="1" dirty="0">
                <a:solidFill>
                  <a:srgbClr val="FF0000"/>
                </a:solidFill>
              </a:rPr>
              <a:t>¿por </a:t>
            </a:r>
            <a:r>
              <a:rPr lang="en-GB" sz="2200" i="1" dirty="0" err="1">
                <a:solidFill>
                  <a:srgbClr val="FF0000"/>
                </a:solidFill>
              </a:rPr>
              <a:t>qué</a:t>
            </a:r>
            <a:r>
              <a:rPr lang="en-GB" sz="2200" i="1" dirty="0">
                <a:solidFill>
                  <a:srgbClr val="FF0000"/>
                </a:solidFill>
              </a:rPr>
              <a:t> es un </a:t>
            </a:r>
            <a:r>
              <a:rPr lang="en-GB" sz="2200" i="1" dirty="0" err="1">
                <a:solidFill>
                  <a:srgbClr val="FF0000"/>
                </a:solidFill>
              </a:rPr>
              <a:t>porcentaje</a:t>
            </a:r>
            <a:r>
              <a:rPr lang="en-GB" sz="2200" i="1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7ABE98BC-24C7-41B4-BBDA-C5C383402211}"/>
                  </a:ext>
                </a:extLst>
              </p:cNvPr>
              <p:cNvSpPr txBox="1"/>
              <p:nvPr/>
            </p:nvSpPr>
            <p:spPr>
              <a:xfrm>
                <a:off x="762207" y="4231141"/>
                <a:ext cx="10781071" cy="2433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Si el </a:t>
                </a:r>
                <a:r>
                  <a:rPr lang="en-GB" sz="2000" dirty="0" err="1"/>
                  <a:t>anclaje</a:t>
                </a:r>
                <a:r>
                  <a:rPr lang="en-GB" sz="2000" dirty="0"/>
                  <a:t> no </a:t>
                </a:r>
                <a:r>
                  <a:rPr lang="en-GB" sz="2000" dirty="0" err="1"/>
                  <a:t>funcionó</a:t>
                </a:r>
                <a:r>
                  <a:rPr lang="en-GB" sz="2000" dirty="0"/>
                  <a:t>, </a:t>
                </a:r>
                <a:r>
                  <a:rPr lang="en-GB" sz="2000" dirty="0" err="1"/>
                  <a:t>entonces</a:t>
                </a:r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GB" sz="2000" dirty="0"/>
                  <a:t> son </a:t>
                </a:r>
                <a:r>
                  <a:rPr lang="en-GB" sz="2000" dirty="0" err="1"/>
                  <a:t>iguales</a:t>
                </a:r>
                <a:r>
                  <a:rPr lang="en-GB" sz="2000" dirty="0"/>
                  <a:t>. </a:t>
                </a:r>
                <a:r>
                  <a:rPr lang="en-GB" sz="2000" dirty="0" err="1"/>
                  <a:t>En</a:t>
                </a:r>
                <a:r>
                  <a:rPr lang="en-GB" sz="2000" dirty="0"/>
                  <a:t> ese </a:t>
                </a:r>
                <a:r>
                  <a:rPr lang="en-GB" sz="2000" dirty="0" err="1"/>
                  <a:t>caso</a:t>
                </a:r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AI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pPr algn="ctr">
                  <a:lnSpc>
                    <a:spcPct val="150000"/>
                  </a:lnSpc>
                </a:pPr>
                <a:endParaRPr lang="en-GB" sz="2000" dirty="0"/>
              </a:p>
              <a:p>
                <a:pPr marL="342900" indent="-34290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Si el </a:t>
                </a:r>
                <a:r>
                  <a:rPr lang="en-GB" sz="2000" dirty="0" err="1"/>
                  <a:t>anclaje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fue</a:t>
                </a:r>
                <a:r>
                  <a:rPr lang="en-GB" sz="2000" dirty="0"/>
                  <a:t> perfecto, </a:t>
                </a:r>
                <a:r>
                  <a:rPr lang="en-GB" sz="2000" dirty="0" err="1"/>
                  <a:t>cada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grupo</a:t>
                </a:r>
                <a:r>
                  <a:rPr lang="en-GB" sz="2000" dirty="0"/>
                  <a:t> </a:t>
                </a:r>
                <a:r>
                  <a:rPr lang="en-GB" sz="2000" dirty="0" err="1"/>
                  <a:t>terminó</a:t>
                </a:r>
                <a:r>
                  <a:rPr lang="en-GB" sz="2000" dirty="0"/>
                  <a:t> </a:t>
                </a:r>
                <a:r>
                  <a:rPr lang="en-GB" sz="2000" dirty="0" err="1"/>
                  <a:t>reemplazando</a:t>
                </a:r>
                <a:r>
                  <a:rPr lang="en-GB" sz="2000" dirty="0"/>
                  <a:t> </a:t>
                </a:r>
                <a:r>
                  <a:rPr lang="en-GB" sz="2000" dirty="0" err="1"/>
                  <a:t>su</a:t>
                </a:r>
                <a:r>
                  <a:rPr lang="en-GB" sz="2000" dirty="0"/>
                  <a:t> </a:t>
                </a:r>
                <a:r>
                  <a:rPr lang="en-GB" sz="2000" dirty="0" err="1"/>
                  <a:t>valor</a:t>
                </a:r>
                <a:r>
                  <a:rPr lang="en-GB" sz="2000" dirty="0"/>
                  <a:t> por el </a:t>
                </a:r>
                <a:r>
                  <a:rPr lang="en-GB" sz="2000" dirty="0" err="1"/>
                  <a:t>ancla</a:t>
                </a:r>
                <a:r>
                  <a:rPr lang="en-GB" sz="2000" dirty="0"/>
                  <a:t>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GB" sz="2000" dirty="0"/>
                  <a:t> es </a:t>
                </a:r>
                <a:r>
                  <a:rPr lang="en-GB" sz="2000" dirty="0" err="1"/>
                  <a:t>decir</a:t>
                </a:r>
                <a:r>
                  <a:rPr lang="en-GB" sz="2000" dirty="0"/>
                  <a:t>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GB" sz="20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GB" sz="2000" dirty="0"/>
                  <a:t>. En ese </a:t>
                </a:r>
                <a:r>
                  <a:rPr lang="en-GB" sz="2000" dirty="0" err="1"/>
                  <a:t>caso</a:t>
                </a:r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AI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pPr algn="ctr">
                  <a:lnSpc>
                    <a:spcPct val="150000"/>
                  </a:lnSpc>
                </a:pPr>
                <a:endParaRPr lang="en-GB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BE98BC-24C7-41B4-BBDA-C5C383402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7" y="4231141"/>
                <a:ext cx="10781071" cy="2433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DA420A26-3348-4D34-A7C1-8EA6F253216B}"/>
                  </a:ext>
                </a:extLst>
              </p:cNvPr>
              <p:cNvSpPr txBox="1"/>
              <p:nvPr/>
            </p:nvSpPr>
            <p:spPr>
              <a:xfrm>
                <a:off x="8877420" y="2622688"/>
                <a:ext cx="2665858" cy="74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AI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420A26-3348-4D34-A7C1-8EA6F253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420" y="2622688"/>
                <a:ext cx="2665858" cy="7480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5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pic>
        <p:nvPicPr>
          <p:cNvPr id="1028" name="Picture 4" descr="Resultado de imagen para anchor">
            <a:extLst>
              <a:ext uri="{FF2B5EF4-FFF2-40B4-BE49-F238E27FC236}">
                <a16:creationId xmlns="" xmlns:a16="http://schemas.microsoft.com/office/drawing/2014/main" id="{DC9C2992-8CF6-45FC-94AA-182C81D8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3" y="2047460"/>
            <a:ext cx="1762909" cy="19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89400E-5A62-4D16-AAD4-7DD0E8BBCA12}"/>
              </a:ext>
            </a:extLst>
          </p:cNvPr>
          <p:cNvSpPr txBox="1"/>
          <p:nvPr/>
        </p:nvSpPr>
        <p:spPr>
          <a:xfrm>
            <a:off x="3406532" y="1978279"/>
            <a:ext cx="5963397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i="1" dirty="0">
                <a:solidFill>
                  <a:srgbClr val="FF0000"/>
                </a:solidFill>
              </a:rPr>
              <a:t>¿</a:t>
            </a:r>
            <a:r>
              <a:rPr lang="en-GB" sz="2200" i="1" dirty="0" err="1">
                <a:solidFill>
                  <a:srgbClr val="FF0000"/>
                </a:solidFill>
              </a:rPr>
              <a:t>por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qué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ocurre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este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sesgo</a:t>
            </a:r>
            <a:r>
              <a:rPr lang="en-GB" sz="2200" i="1" dirty="0">
                <a:solidFill>
                  <a:srgbClr val="FF0000"/>
                </a:solidFill>
              </a:rPr>
              <a:t> de </a:t>
            </a:r>
            <a:r>
              <a:rPr lang="en-GB" sz="2200" i="1" dirty="0" err="1">
                <a:solidFill>
                  <a:srgbClr val="FF0000"/>
                </a:solidFill>
              </a:rPr>
              <a:t>anclaje</a:t>
            </a:r>
            <a:r>
              <a:rPr lang="en-GB" sz="2200" i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F9ADF6-7D90-4407-B234-22F7FC70D7B3}"/>
              </a:ext>
            </a:extLst>
          </p:cNvPr>
          <p:cNvSpPr txBox="1"/>
          <p:nvPr/>
        </p:nvSpPr>
        <p:spPr>
          <a:xfrm>
            <a:off x="3013433" y="2641696"/>
            <a:ext cx="674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i="1" dirty="0" err="1"/>
              <a:t>Existen</a:t>
            </a:r>
            <a:r>
              <a:rPr lang="en-GB" sz="2000" i="1" dirty="0"/>
              <a:t> </a:t>
            </a:r>
            <a:r>
              <a:rPr lang="en-GB" sz="2000" i="1" dirty="0" err="1"/>
              <a:t>varias</a:t>
            </a:r>
            <a:r>
              <a:rPr lang="en-GB" sz="2000" i="1" dirty="0"/>
              <a:t> </a:t>
            </a:r>
            <a:r>
              <a:rPr lang="en-GB" sz="2000" i="1" dirty="0" err="1"/>
              <a:t>expliaciones</a:t>
            </a:r>
            <a:r>
              <a:rPr lang="en-GB" sz="2000" i="1" dirty="0"/>
              <a:t> </a:t>
            </a:r>
            <a:r>
              <a:rPr lang="en-GB" sz="2000" i="1" dirty="0" err="1"/>
              <a:t>pero</a:t>
            </a:r>
            <a:r>
              <a:rPr lang="en-GB" sz="2000" i="1" dirty="0"/>
              <a:t> </a:t>
            </a:r>
            <a:r>
              <a:rPr lang="en-GB" sz="2000" i="1" dirty="0" err="1"/>
              <a:t>todas</a:t>
            </a:r>
            <a:r>
              <a:rPr lang="en-GB" sz="2000" i="1" dirty="0"/>
              <a:t> </a:t>
            </a:r>
            <a:r>
              <a:rPr lang="en-GB" sz="2000" i="1" dirty="0" err="1"/>
              <a:t>sugieren</a:t>
            </a:r>
            <a:r>
              <a:rPr lang="en-GB" sz="2000" i="1" dirty="0"/>
              <a:t> que: a) no </a:t>
            </a:r>
            <a:r>
              <a:rPr lang="en-GB" sz="2000" i="1" dirty="0" err="1"/>
              <a:t>sigue</a:t>
            </a:r>
            <a:r>
              <a:rPr lang="en-GB" sz="2000" i="1" dirty="0"/>
              <a:t> </a:t>
            </a:r>
            <a:r>
              <a:rPr lang="en-GB" sz="2000" i="1" dirty="0" err="1"/>
              <a:t>ninguna</a:t>
            </a:r>
            <a:r>
              <a:rPr lang="en-GB" sz="2000" i="1" dirty="0"/>
              <a:t> </a:t>
            </a:r>
            <a:r>
              <a:rPr lang="en-GB" sz="2000" i="1" dirty="0" err="1"/>
              <a:t>regla</a:t>
            </a:r>
            <a:r>
              <a:rPr lang="en-GB" sz="2000" i="1" dirty="0"/>
              <a:t> </a:t>
            </a:r>
            <a:r>
              <a:rPr lang="en-GB" sz="2000" i="1" dirty="0" err="1"/>
              <a:t>normativa</a:t>
            </a:r>
            <a:r>
              <a:rPr lang="en-GB" sz="2000" i="1" dirty="0"/>
              <a:t> (</a:t>
            </a:r>
            <a:r>
              <a:rPr lang="en-GB" sz="2000" i="1" dirty="0" err="1"/>
              <a:t>racional</a:t>
            </a:r>
            <a:r>
              <a:rPr lang="en-GB" sz="2000" i="1" dirty="0"/>
              <a:t>), b) </a:t>
            </a:r>
            <a:r>
              <a:rPr lang="en-GB" sz="2000" i="1" dirty="0" err="1"/>
              <a:t>involucra</a:t>
            </a:r>
            <a:r>
              <a:rPr lang="en-GB" sz="2000" i="1" dirty="0"/>
              <a:t> </a:t>
            </a:r>
            <a:r>
              <a:rPr lang="en-GB" sz="2000" i="1" dirty="0" err="1"/>
              <a:t>partir</a:t>
            </a:r>
            <a:r>
              <a:rPr lang="en-GB" sz="2000" i="1" dirty="0"/>
              <a:t> </a:t>
            </a:r>
            <a:r>
              <a:rPr lang="en-GB" sz="2000" i="1" dirty="0" err="1"/>
              <a:t>desde</a:t>
            </a:r>
            <a:r>
              <a:rPr lang="en-GB" sz="2000" i="1" dirty="0"/>
              <a:t> el </a:t>
            </a:r>
            <a:r>
              <a:rPr lang="en-GB" sz="2000" i="1" dirty="0" err="1"/>
              <a:t>ancla</a:t>
            </a:r>
            <a:r>
              <a:rPr lang="en-GB" sz="2000" i="1" dirty="0"/>
              <a:t> y </a:t>
            </a:r>
            <a:r>
              <a:rPr lang="en-GB" sz="2000" i="1" dirty="0" err="1"/>
              <a:t>ajustar</a:t>
            </a:r>
            <a:r>
              <a:rPr lang="en-GB" sz="2000" i="1" dirty="0"/>
              <a:t> el </a:t>
            </a:r>
            <a:r>
              <a:rPr lang="en-GB" sz="2000" i="1" dirty="0" err="1"/>
              <a:t>valor</a:t>
            </a:r>
            <a:r>
              <a:rPr lang="en-GB" sz="2000" i="1" dirty="0"/>
              <a:t> de </a:t>
            </a:r>
            <a:r>
              <a:rPr lang="en-GB" sz="2000" i="1" dirty="0" err="1"/>
              <a:t>manera</a:t>
            </a:r>
            <a:r>
              <a:rPr lang="en-GB" sz="2000" i="1" dirty="0"/>
              <a:t> </a:t>
            </a:r>
            <a:r>
              <a:rPr lang="en-GB" sz="2000" i="1" dirty="0" err="1"/>
              <a:t>insuficiente</a:t>
            </a:r>
            <a:r>
              <a:rPr lang="en-GB" sz="2000" i="1" dirty="0"/>
              <a:t> (</a:t>
            </a:r>
            <a:r>
              <a:rPr lang="en-GB" sz="2000" i="1" dirty="0" err="1"/>
              <a:t>vagancia</a:t>
            </a:r>
            <a:r>
              <a:rPr lang="en-GB" sz="2000" i="1" dirty="0"/>
              <a:t> del Sistema 1). </a:t>
            </a:r>
          </a:p>
        </p:txBody>
      </p:sp>
    </p:spTree>
    <p:extLst>
      <p:ext uri="{BB962C8B-B14F-4D97-AF65-F5344CB8AC3E}">
        <p14:creationId xmlns:p14="http://schemas.microsoft.com/office/powerpoint/2010/main" val="26144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pic>
        <p:nvPicPr>
          <p:cNvPr id="1028" name="Picture 4" descr="Resultado de imagen para anchor">
            <a:extLst>
              <a:ext uri="{FF2B5EF4-FFF2-40B4-BE49-F238E27FC236}">
                <a16:creationId xmlns="" xmlns:a16="http://schemas.microsoft.com/office/drawing/2014/main" id="{DC9C2992-8CF6-45FC-94AA-182C81D8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3" y="2047460"/>
            <a:ext cx="1762909" cy="19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89400E-5A62-4D16-AAD4-7DD0E8BBCA12}"/>
              </a:ext>
            </a:extLst>
          </p:cNvPr>
          <p:cNvSpPr txBox="1"/>
          <p:nvPr/>
        </p:nvSpPr>
        <p:spPr>
          <a:xfrm>
            <a:off x="3406532" y="1978279"/>
            <a:ext cx="5963397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i="1" dirty="0">
                <a:solidFill>
                  <a:srgbClr val="FF0000"/>
                </a:solidFill>
              </a:rPr>
              <a:t>¿</a:t>
            </a:r>
            <a:r>
              <a:rPr lang="en-GB" sz="2200" i="1" dirty="0" err="1">
                <a:solidFill>
                  <a:srgbClr val="FF0000"/>
                </a:solidFill>
              </a:rPr>
              <a:t>por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qué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ocurre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este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sesgo</a:t>
            </a:r>
            <a:r>
              <a:rPr lang="en-GB" sz="2200" i="1" dirty="0">
                <a:solidFill>
                  <a:srgbClr val="FF0000"/>
                </a:solidFill>
              </a:rPr>
              <a:t> de </a:t>
            </a:r>
            <a:r>
              <a:rPr lang="en-GB" sz="2200" i="1" dirty="0" err="1">
                <a:solidFill>
                  <a:srgbClr val="FF0000"/>
                </a:solidFill>
              </a:rPr>
              <a:t>anclaje</a:t>
            </a:r>
            <a:r>
              <a:rPr lang="en-GB" sz="2200" i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F9ADF6-7D90-4407-B234-22F7FC70D7B3}"/>
              </a:ext>
            </a:extLst>
          </p:cNvPr>
          <p:cNvSpPr txBox="1"/>
          <p:nvPr/>
        </p:nvSpPr>
        <p:spPr>
          <a:xfrm>
            <a:off x="3013433" y="2641696"/>
            <a:ext cx="6749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i="1" dirty="0" err="1"/>
              <a:t>Existen</a:t>
            </a:r>
            <a:r>
              <a:rPr lang="en-GB" sz="2000" i="1" dirty="0"/>
              <a:t> </a:t>
            </a:r>
            <a:r>
              <a:rPr lang="en-GB" sz="2000" i="1" dirty="0" err="1"/>
              <a:t>varias</a:t>
            </a:r>
            <a:r>
              <a:rPr lang="en-GB" sz="2000" i="1" dirty="0"/>
              <a:t> </a:t>
            </a:r>
            <a:r>
              <a:rPr lang="en-GB" sz="2000" i="1" dirty="0" err="1"/>
              <a:t>expliaciones</a:t>
            </a:r>
            <a:r>
              <a:rPr lang="en-GB" sz="2000" i="1" dirty="0"/>
              <a:t> </a:t>
            </a:r>
            <a:r>
              <a:rPr lang="en-GB" sz="2000" i="1" dirty="0" err="1"/>
              <a:t>pero</a:t>
            </a:r>
            <a:r>
              <a:rPr lang="en-GB" sz="2000" i="1" dirty="0"/>
              <a:t> </a:t>
            </a:r>
            <a:r>
              <a:rPr lang="en-GB" sz="2000" i="1" dirty="0" err="1"/>
              <a:t>todas</a:t>
            </a:r>
            <a:r>
              <a:rPr lang="en-GB" sz="2000" i="1" dirty="0"/>
              <a:t> </a:t>
            </a:r>
            <a:r>
              <a:rPr lang="en-GB" sz="2000" i="1" dirty="0" err="1"/>
              <a:t>sugieren</a:t>
            </a:r>
            <a:r>
              <a:rPr lang="en-GB" sz="2000" i="1" dirty="0"/>
              <a:t> que: a) no </a:t>
            </a:r>
            <a:r>
              <a:rPr lang="en-GB" sz="2000" i="1" dirty="0" err="1"/>
              <a:t>sigue</a:t>
            </a:r>
            <a:r>
              <a:rPr lang="en-GB" sz="2000" i="1" dirty="0"/>
              <a:t> </a:t>
            </a:r>
            <a:r>
              <a:rPr lang="en-GB" sz="2000" i="1" dirty="0" err="1"/>
              <a:t>ninguna</a:t>
            </a:r>
            <a:r>
              <a:rPr lang="en-GB" sz="2000" i="1" dirty="0"/>
              <a:t> </a:t>
            </a:r>
            <a:r>
              <a:rPr lang="en-GB" sz="2000" i="1" dirty="0" err="1"/>
              <a:t>regla</a:t>
            </a:r>
            <a:r>
              <a:rPr lang="en-GB" sz="2000" i="1" dirty="0"/>
              <a:t> </a:t>
            </a:r>
            <a:r>
              <a:rPr lang="en-GB" sz="2000" i="1" dirty="0" err="1"/>
              <a:t>normativa</a:t>
            </a:r>
            <a:r>
              <a:rPr lang="en-GB" sz="2000" i="1" dirty="0"/>
              <a:t> (</a:t>
            </a:r>
            <a:r>
              <a:rPr lang="en-GB" sz="2000" i="1" dirty="0" err="1"/>
              <a:t>racional</a:t>
            </a:r>
            <a:r>
              <a:rPr lang="en-GB" sz="2000" i="1" dirty="0"/>
              <a:t>), b) </a:t>
            </a:r>
            <a:r>
              <a:rPr lang="en-GB" sz="2000" i="1" dirty="0" err="1"/>
              <a:t>involucra</a:t>
            </a:r>
            <a:r>
              <a:rPr lang="en-GB" sz="2000" i="1" dirty="0"/>
              <a:t> </a:t>
            </a:r>
            <a:r>
              <a:rPr lang="en-GB" sz="2000" i="1" dirty="0" err="1"/>
              <a:t>partir</a:t>
            </a:r>
            <a:r>
              <a:rPr lang="en-GB" sz="2000" i="1" dirty="0"/>
              <a:t> </a:t>
            </a:r>
            <a:r>
              <a:rPr lang="en-GB" sz="2000" i="1" dirty="0" err="1"/>
              <a:t>desde</a:t>
            </a:r>
            <a:r>
              <a:rPr lang="en-GB" sz="2000" i="1" dirty="0"/>
              <a:t> el </a:t>
            </a:r>
            <a:r>
              <a:rPr lang="en-GB" sz="2000" i="1" dirty="0" err="1"/>
              <a:t>ancla</a:t>
            </a:r>
            <a:r>
              <a:rPr lang="en-GB" sz="2000" i="1" dirty="0"/>
              <a:t> y </a:t>
            </a:r>
            <a:r>
              <a:rPr lang="en-GB" sz="2000" i="1" dirty="0" err="1"/>
              <a:t>ajustar</a:t>
            </a:r>
            <a:r>
              <a:rPr lang="en-GB" sz="2000" i="1" dirty="0"/>
              <a:t> el </a:t>
            </a:r>
            <a:r>
              <a:rPr lang="en-GB" sz="2000" i="1" dirty="0" err="1"/>
              <a:t>valor</a:t>
            </a:r>
            <a:r>
              <a:rPr lang="en-GB" sz="2000" i="1" dirty="0"/>
              <a:t> de </a:t>
            </a:r>
            <a:r>
              <a:rPr lang="en-GB" sz="2000" i="1" dirty="0" err="1"/>
              <a:t>manera</a:t>
            </a:r>
            <a:r>
              <a:rPr lang="en-GB" sz="2000" i="1" dirty="0"/>
              <a:t> </a:t>
            </a:r>
            <a:r>
              <a:rPr lang="en-GB" sz="2000" i="1" dirty="0" err="1"/>
              <a:t>insuficiente</a:t>
            </a:r>
            <a:r>
              <a:rPr lang="en-GB" sz="2000" i="1" dirty="0"/>
              <a:t> (</a:t>
            </a:r>
            <a:r>
              <a:rPr lang="en-GB" sz="2000" i="1" dirty="0" err="1"/>
              <a:t>vagancia</a:t>
            </a:r>
            <a:r>
              <a:rPr lang="en-GB" sz="2000" i="1" dirty="0"/>
              <a:t> del Sistema 1).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2701496-B82B-4903-A41B-95038F2462E1}"/>
              </a:ext>
            </a:extLst>
          </p:cNvPr>
          <p:cNvSpPr txBox="1"/>
          <p:nvPr/>
        </p:nvSpPr>
        <p:spPr>
          <a:xfrm>
            <a:off x="3406531" y="4327125"/>
            <a:ext cx="5963397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i="1" dirty="0">
                <a:solidFill>
                  <a:srgbClr val="FF0000"/>
                </a:solidFill>
              </a:rPr>
              <a:t>¿de </a:t>
            </a:r>
            <a:r>
              <a:rPr lang="en-GB" sz="2200" i="1" dirty="0" err="1">
                <a:solidFill>
                  <a:srgbClr val="FF0000"/>
                </a:solidFill>
              </a:rPr>
              <a:t>qué</a:t>
            </a:r>
            <a:r>
              <a:rPr lang="en-GB" sz="2200" i="1" dirty="0">
                <a:solidFill>
                  <a:srgbClr val="FF0000"/>
                </a:solidFill>
              </a:rPr>
              <a:t> </a:t>
            </a:r>
            <a:r>
              <a:rPr lang="en-GB" sz="2200" i="1" dirty="0" err="1">
                <a:solidFill>
                  <a:srgbClr val="FF0000"/>
                </a:solidFill>
              </a:rPr>
              <a:t>depende</a:t>
            </a:r>
            <a:r>
              <a:rPr lang="en-GB" sz="2200" i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FA4465F-8C5A-4A38-808E-369E9F0CD11E}"/>
              </a:ext>
            </a:extLst>
          </p:cNvPr>
          <p:cNvSpPr txBox="1"/>
          <p:nvPr/>
        </p:nvSpPr>
        <p:spPr>
          <a:xfrm>
            <a:off x="2243494" y="4990542"/>
            <a:ext cx="8634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/>
              <a:t>del </a:t>
            </a:r>
            <a:r>
              <a:rPr lang="en-GB" sz="2000" i="1" dirty="0" err="1"/>
              <a:t>conocimiento</a:t>
            </a:r>
            <a:r>
              <a:rPr lang="en-GB" sz="2000" i="1" dirty="0"/>
              <a:t> de la persona (</a:t>
            </a:r>
            <a:r>
              <a:rPr lang="en-GB" sz="2000" i="1" dirty="0" err="1"/>
              <a:t>aunque</a:t>
            </a:r>
            <a:r>
              <a:rPr lang="en-GB" sz="2000" i="1" dirty="0"/>
              <a:t> no </a:t>
            </a:r>
            <a:r>
              <a:rPr lang="en-GB" sz="2000" i="1" dirty="0" err="1"/>
              <a:t>es</a:t>
            </a:r>
            <a:r>
              <a:rPr lang="en-GB" sz="2000" i="1" dirty="0"/>
              <a:t> </a:t>
            </a:r>
            <a:r>
              <a:rPr lang="en-GB" sz="2000" i="1" dirty="0" err="1"/>
              <a:t>nulo</a:t>
            </a:r>
            <a:r>
              <a:rPr lang="en-GB" sz="2000" i="1" dirty="0"/>
              <a:t> </a:t>
            </a:r>
            <a:r>
              <a:rPr lang="en-GB" sz="2000" i="1" dirty="0" err="1"/>
              <a:t>incluso</a:t>
            </a:r>
            <a:r>
              <a:rPr lang="en-GB" sz="2000" i="1" dirty="0"/>
              <a:t> para </a:t>
            </a:r>
            <a:r>
              <a:rPr lang="en-GB" sz="2000" i="1" dirty="0" err="1"/>
              <a:t>expertos</a:t>
            </a:r>
            <a:r>
              <a:rPr lang="en-GB" sz="2000" i="1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/>
              <a:t>de la </a:t>
            </a:r>
            <a:r>
              <a:rPr lang="en-GB" sz="2000" i="1" dirty="0" err="1"/>
              <a:t>personalidad</a:t>
            </a:r>
            <a:r>
              <a:rPr lang="en-GB" sz="2000" i="1" dirty="0"/>
              <a:t> del </a:t>
            </a:r>
            <a:r>
              <a:rPr lang="en-GB" sz="2000" i="1" dirty="0" err="1"/>
              <a:t>influenciado</a:t>
            </a:r>
            <a:r>
              <a:rPr lang="en-GB" sz="2000" i="1" dirty="0"/>
              <a:t> (personas </a:t>
            </a:r>
            <a:r>
              <a:rPr lang="en-GB" sz="2000" i="1" dirty="0" err="1"/>
              <a:t>introvertidas</a:t>
            </a:r>
            <a:r>
              <a:rPr lang="en-GB" sz="2000" i="1" dirty="0"/>
              <a:t> y </a:t>
            </a:r>
            <a:r>
              <a:rPr lang="en-GB" sz="2000" i="1" dirty="0" err="1"/>
              <a:t>abiertas</a:t>
            </a:r>
            <a:r>
              <a:rPr lang="en-GB" sz="2000" i="1" dirty="0"/>
              <a:t> se </a:t>
            </a:r>
            <a:r>
              <a:rPr lang="en-GB" sz="2000" i="1" dirty="0" err="1"/>
              <a:t>anclan</a:t>
            </a:r>
            <a:r>
              <a:rPr lang="en-GB" sz="2000" i="1" dirty="0"/>
              <a:t> </a:t>
            </a:r>
            <a:r>
              <a:rPr lang="en-GB" sz="2000" i="1" dirty="0" err="1"/>
              <a:t>más</a:t>
            </a:r>
            <a:r>
              <a:rPr lang="en-GB" sz="2000" i="1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/>
              <a:t>de la precision del </a:t>
            </a:r>
            <a:r>
              <a:rPr lang="en-GB" sz="2000" i="1" dirty="0" err="1"/>
              <a:t>ancla</a:t>
            </a:r>
            <a:r>
              <a:rPr lang="en-GB" sz="2000" i="1" dirty="0"/>
              <a:t> (</a:t>
            </a:r>
            <a:r>
              <a:rPr lang="en-GB" sz="2000" i="1" dirty="0" err="1"/>
              <a:t>decir</a:t>
            </a:r>
            <a:r>
              <a:rPr lang="en-GB" sz="2000" i="1" dirty="0"/>
              <a:t> 114 </a:t>
            </a:r>
            <a:r>
              <a:rPr lang="en-GB" sz="2000" i="1" dirty="0" err="1"/>
              <a:t>años</a:t>
            </a:r>
            <a:r>
              <a:rPr lang="en-GB" sz="2000" i="1" dirty="0"/>
              <a:t> </a:t>
            </a:r>
            <a:r>
              <a:rPr lang="en-GB" sz="2000" i="1" dirty="0" err="1"/>
              <a:t>ancla</a:t>
            </a:r>
            <a:r>
              <a:rPr lang="en-GB" sz="2000" i="1" dirty="0"/>
              <a:t> </a:t>
            </a:r>
            <a:r>
              <a:rPr lang="en-GB" sz="2000" i="1" dirty="0" err="1"/>
              <a:t>más</a:t>
            </a:r>
            <a:r>
              <a:rPr lang="en-GB" sz="2000" i="1" dirty="0"/>
              <a:t> que </a:t>
            </a:r>
            <a:r>
              <a:rPr lang="en-GB" sz="2000" i="1" dirty="0" err="1"/>
              <a:t>si</a:t>
            </a:r>
            <a:r>
              <a:rPr lang="en-GB" sz="2000" i="1" dirty="0"/>
              <a:t> </a:t>
            </a:r>
            <a:r>
              <a:rPr lang="en-GB" sz="2000" i="1" dirty="0" err="1"/>
              <a:t>decía</a:t>
            </a:r>
            <a:r>
              <a:rPr lang="en-GB" sz="2000" i="1" dirty="0"/>
              <a:t> 100 </a:t>
            </a:r>
            <a:r>
              <a:rPr lang="en-GB" sz="2000" i="1" dirty="0" err="1"/>
              <a:t>años</a:t>
            </a:r>
            <a:r>
              <a:rPr lang="en-GB" sz="20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29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Sesgos</a:t>
            </a:r>
            <a:r>
              <a:rPr lang="en-GB" dirty="0"/>
              <a:t> </a:t>
            </a:r>
            <a:r>
              <a:rPr lang="en-GB" dirty="0" err="1"/>
              <a:t>cognitivos</a:t>
            </a:r>
            <a:endParaRPr lang="en-GB" dirty="0"/>
          </a:p>
        </p:txBody>
      </p:sp>
      <p:pic>
        <p:nvPicPr>
          <p:cNvPr id="1028" name="Picture 4" descr="Resultado de imagen para anchor">
            <a:extLst>
              <a:ext uri="{FF2B5EF4-FFF2-40B4-BE49-F238E27FC236}">
                <a16:creationId xmlns="" xmlns:a16="http://schemas.microsoft.com/office/drawing/2014/main" id="{DC9C2992-8CF6-45FC-94AA-182C81D8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3" y="2047460"/>
            <a:ext cx="1762909" cy="19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89400E-5A62-4D16-AAD4-7DD0E8BBCA12}"/>
              </a:ext>
            </a:extLst>
          </p:cNvPr>
          <p:cNvSpPr txBox="1"/>
          <p:nvPr/>
        </p:nvSpPr>
        <p:spPr>
          <a:xfrm>
            <a:off x="3209982" y="2001963"/>
            <a:ext cx="6356493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i="1" dirty="0">
                <a:solidFill>
                  <a:srgbClr val="FF0000"/>
                </a:solidFill>
              </a:rPr>
              <a:t>¿por </a:t>
            </a:r>
            <a:r>
              <a:rPr lang="en-GB" sz="2200" i="1" dirty="0" err="1">
                <a:solidFill>
                  <a:srgbClr val="FF0000"/>
                </a:solidFill>
              </a:rPr>
              <a:t>qué</a:t>
            </a:r>
            <a:r>
              <a:rPr lang="en-GB" sz="2200" i="1" dirty="0">
                <a:solidFill>
                  <a:srgbClr val="FF0000"/>
                </a:solidFill>
              </a:rPr>
              <a:t> es </a:t>
            </a:r>
            <a:r>
              <a:rPr lang="en-GB" sz="2200" i="1" dirty="0" err="1">
                <a:solidFill>
                  <a:srgbClr val="FF0000"/>
                </a:solidFill>
              </a:rPr>
              <a:t>importante</a:t>
            </a:r>
            <a:r>
              <a:rPr lang="en-GB" sz="2200" i="1" dirty="0">
                <a:solidFill>
                  <a:srgbClr val="FF0000"/>
                </a:solidFill>
              </a:rPr>
              <a:t> para la </a:t>
            </a:r>
            <a:r>
              <a:rPr lang="en-GB" sz="2200" i="1" dirty="0" err="1">
                <a:solidFill>
                  <a:srgbClr val="FF0000"/>
                </a:solidFill>
              </a:rPr>
              <a:t>economía</a:t>
            </a:r>
            <a:r>
              <a:rPr lang="en-GB" sz="2200" i="1" dirty="0">
                <a:solidFill>
                  <a:srgbClr val="FF0000"/>
                </a:solidFill>
              </a:rPr>
              <a:t> y los </a:t>
            </a:r>
            <a:r>
              <a:rPr lang="en-GB" sz="2200" i="1" dirty="0" err="1">
                <a:solidFill>
                  <a:srgbClr val="FF0000"/>
                </a:solidFill>
              </a:rPr>
              <a:t>negocios</a:t>
            </a:r>
            <a:r>
              <a:rPr lang="en-GB" sz="2200" i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F9ADF6-7D90-4407-B234-22F7FC70D7B3}"/>
              </a:ext>
            </a:extLst>
          </p:cNvPr>
          <p:cNvSpPr txBox="1"/>
          <p:nvPr/>
        </p:nvSpPr>
        <p:spPr>
          <a:xfrm>
            <a:off x="2438400" y="2641696"/>
            <a:ext cx="7324625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i="1" dirty="0" err="1"/>
              <a:t>Porque</a:t>
            </a:r>
            <a:r>
              <a:rPr lang="en-GB" sz="2000" i="1" dirty="0"/>
              <a:t> los </a:t>
            </a:r>
            <a:r>
              <a:rPr lang="en-GB" sz="2000" i="1" dirty="0" err="1"/>
              <a:t>precios</a:t>
            </a:r>
            <a:r>
              <a:rPr lang="en-GB" sz="2000" i="1" dirty="0"/>
              <a:t> son </a:t>
            </a:r>
            <a:r>
              <a:rPr lang="en-GB" sz="2000" i="1" dirty="0" err="1"/>
              <a:t>números</a:t>
            </a:r>
            <a:r>
              <a:rPr lang="en-GB" sz="2000" i="1" dirty="0"/>
              <a:t> y </a:t>
            </a:r>
            <a:r>
              <a:rPr lang="en-GB" sz="2000" i="1" dirty="0" err="1"/>
              <a:t>están</a:t>
            </a:r>
            <a:r>
              <a:rPr lang="en-GB" sz="2000" i="1" dirty="0"/>
              <a:t> </a:t>
            </a:r>
            <a:r>
              <a:rPr lang="en-GB" sz="2000" i="1" dirty="0" err="1"/>
              <a:t>sujetos</a:t>
            </a:r>
            <a:r>
              <a:rPr lang="en-GB" sz="2000" i="1" dirty="0"/>
              <a:t> al </a:t>
            </a:r>
            <a:r>
              <a:rPr lang="en-GB" sz="2000" i="1" dirty="0" err="1"/>
              <a:t>efecto</a:t>
            </a:r>
            <a:r>
              <a:rPr lang="en-GB" sz="2000" i="1" dirty="0"/>
              <a:t> de </a:t>
            </a:r>
            <a:r>
              <a:rPr lang="en-GB" sz="2000" i="1" dirty="0" err="1"/>
              <a:t>anclaje</a:t>
            </a:r>
            <a:r>
              <a:rPr lang="en-GB" sz="2000" i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801AFE-49A0-4A84-874D-1A7D93125B81}"/>
              </a:ext>
            </a:extLst>
          </p:cNvPr>
          <p:cNvSpPr txBox="1"/>
          <p:nvPr/>
        </p:nvSpPr>
        <p:spPr>
          <a:xfrm>
            <a:off x="2394954" y="3537165"/>
            <a:ext cx="9378593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i="1" dirty="0"/>
              <a:t>El </a:t>
            </a:r>
            <a:r>
              <a:rPr lang="en-GB" sz="2400" i="1" dirty="0" err="1"/>
              <a:t>efecto</a:t>
            </a:r>
            <a:r>
              <a:rPr lang="en-GB" sz="2400" i="1" dirty="0"/>
              <a:t> </a:t>
            </a:r>
            <a:r>
              <a:rPr lang="en-GB" sz="2400" i="1" dirty="0" err="1"/>
              <a:t>anclaje</a:t>
            </a:r>
            <a:r>
              <a:rPr lang="en-GB" sz="2400" i="1" dirty="0"/>
              <a:t> es </a:t>
            </a:r>
            <a:r>
              <a:rPr lang="en-GB" sz="2400" i="1" dirty="0" err="1"/>
              <a:t>particularmente</a:t>
            </a:r>
            <a:r>
              <a:rPr lang="en-GB" sz="2400" i="1" dirty="0"/>
              <a:t> </a:t>
            </a:r>
            <a:r>
              <a:rPr lang="en-GB" sz="2400" i="1" dirty="0" err="1"/>
              <a:t>importante</a:t>
            </a:r>
            <a:r>
              <a:rPr lang="en-GB" sz="2400" i="1" dirty="0"/>
              <a:t> </a:t>
            </a:r>
            <a:r>
              <a:rPr lang="en-GB" sz="2400" i="1" dirty="0" err="1"/>
              <a:t>en</a:t>
            </a:r>
            <a:r>
              <a:rPr lang="en-GB" sz="2400" i="1" dirty="0"/>
              <a:t> las </a:t>
            </a:r>
            <a:r>
              <a:rPr lang="en-GB" sz="2400" i="1" u="sng" dirty="0" err="1"/>
              <a:t>negociaciones</a:t>
            </a:r>
            <a:r>
              <a:rPr lang="en-GB" sz="2400" i="1" u="sng" dirty="0"/>
              <a:t>.</a:t>
            </a:r>
          </a:p>
          <a:p>
            <a:pPr>
              <a:lnSpc>
                <a:spcPct val="150000"/>
              </a:lnSpc>
            </a:pPr>
            <a:endParaRPr lang="en-GB" sz="2400" i="1" u="sng" dirty="0"/>
          </a:p>
          <a:p>
            <a:pPr>
              <a:lnSpc>
                <a:spcPct val="150000"/>
              </a:lnSpc>
            </a:pPr>
            <a:endParaRPr lang="en-GB" sz="2400" i="1" u="sng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2C018DE-2A24-4A86-B05A-157E17B18F85}"/>
              </a:ext>
            </a:extLst>
          </p:cNvPr>
          <p:cNvSpPr/>
          <p:nvPr/>
        </p:nvSpPr>
        <p:spPr>
          <a:xfrm>
            <a:off x="1771650" y="4549359"/>
            <a:ext cx="8972550" cy="87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dirty="0"/>
              <a:t>Por </a:t>
            </a:r>
            <a:r>
              <a:rPr lang="en-GB" i="1" dirty="0" err="1"/>
              <a:t>ejemplo</a:t>
            </a:r>
            <a:r>
              <a:rPr lang="en-GB" i="1" dirty="0"/>
              <a:t>, </a:t>
            </a:r>
            <a:r>
              <a:rPr lang="en-GB" i="1" dirty="0" err="1"/>
              <a:t>en</a:t>
            </a:r>
            <a:r>
              <a:rPr lang="en-GB" i="1" dirty="0"/>
              <a:t> el </a:t>
            </a:r>
            <a:r>
              <a:rPr lang="en-GB" b="1" i="1" dirty="0" err="1"/>
              <a:t>mercado</a:t>
            </a:r>
            <a:r>
              <a:rPr lang="en-GB" b="1" i="1" dirty="0"/>
              <a:t> </a:t>
            </a:r>
            <a:r>
              <a:rPr lang="en-GB" b="1" i="1" dirty="0" err="1"/>
              <a:t>inmobiliario</a:t>
            </a:r>
            <a:r>
              <a:rPr lang="en-GB" i="1" dirty="0"/>
              <a:t>, un </a:t>
            </a:r>
            <a:r>
              <a:rPr lang="en-GB" i="1" dirty="0" err="1"/>
              <a:t>vendedor</a:t>
            </a:r>
            <a:r>
              <a:rPr lang="en-GB" i="1" dirty="0"/>
              <a:t> </a:t>
            </a:r>
            <a:r>
              <a:rPr lang="en-GB" i="1" dirty="0" err="1"/>
              <a:t>va</a:t>
            </a:r>
            <a:r>
              <a:rPr lang="en-GB" i="1" dirty="0"/>
              <a:t> a </a:t>
            </a:r>
            <a:r>
              <a:rPr lang="en-GB" i="1" dirty="0" err="1"/>
              <a:t>sacar</a:t>
            </a:r>
            <a:r>
              <a:rPr lang="en-GB" i="1" dirty="0"/>
              <a:t> a la </a:t>
            </a:r>
            <a:r>
              <a:rPr lang="en-GB" i="1" dirty="0" err="1"/>
              <a:t>venta</a:t>
            </a:r>
            <a:r>
              <a:rPr lang="en-GB" i="1" dirty="0"/>
              <a:t> un </a:t>
            </a:r>
            <a:r>
              <a:rPr lang="en-GB" i="1" dirty="0" err="1"/>
              <a:t>departamento</a:t>
            </a:r>
            <a:r>
              <a:rPr lang="en-GB" i="1" dirty="0"/>
              <a:t> a un </a:t>
            </a:r>
            <a:r>
              <a:rPr lang="en-GB" i="1" dirty="0" err="1"/>
              <a:t>precio</a:t>
            </a:r>
            <a:r>
              <a:rPr lang="en-GB" i="1" dirty="0"/>
              <a:t> </a:t>
            </a:r>
            <a:r>
              <a:rPr lang="en-GB" i="1" dirty="0" err="1"/>
              <a:t>más</a:t>
            </a:r>
            <a:r>
              <a:rPr lang="en-GB" i="1" dirty="0"/>
              <a:t> alto que el que </a:t>
            </a:r>
            <a:r>
              <a:rPr lang="en-GB" i="1" dirty="0" err="1"/>
              <a:t>está</a:t>
            </a:r>
            <a:r>
              <a:rPr lang="en-GB" i="1" dirty="0"/>
              <a:t> </a:t>
            </a:r>
            <a:r>
              <a:rPr lang="en-GB" i="1" dirty="0" err="1"/>
              <a:t>dispuesto</a:t>
            </a:r>
            <a:r>
              <a:rPr lang="en-GB" i="1" dirty="0"/>
              <a:t> a vender, para “</a:t>
            </a:r>
            <a:r>
              <a:rPr lang="en-GB" i="1" dirty="0" err="1"/>
              <a:t>anclar</a:t>
            </a:r>
            <a:r>
              <a:rPr lang="en-GB" i="1" dirty="0"/>
              <a:t>” a los </a:t>
            </a:r>
            <a:r>
              <a:rPr lang="en-GB" i="1" dirty="0" err="1"/>
              <a:t>compradores</a:t>
            </a:r>
            <a:endParaRPr lang="en-GB" i="1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C94756B-AF0A-4EE8-A109-B2AEC5A7B5EE}"/>
              </a:ext>
            </a:extLst>
          </p:cNvPr>
          <p:cNvSpPr/>
          <p:nvPr/>
        </p:nvSpPr>
        <p:spPr>
          <a:xfrm>
            <a:off x="1771650" y="5591465"/>
            <a:ext cx="8972550" cy="87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dirty="0"/>
              <a:t>Del </a:t>
            </a:r>
            <a:r>
              <a:rPr lang="en-GB" i="1" dirty="0" err="1"/>
              <a:t>mismo</a:t>
            </a:r>
            <a:r>
              <a:rPr lang="en-GB" i="1" dirty="0"/>
              <a:t> modo, un comprador </a:t>
            </a:r>
            <a:r>
              <a:rPr lang="en-GB" i="1" dirty="0" err="1"/>
              <a:t>va</a:t>
            </a:r>
            <a:r>
              <a:rPr lang="en-GB" i="1" dirty="0"/>
              <a:t> a </a:t>
            </a:r>
            <a:r>
              <a:rPr lang="en-GB" i="1" dirty="0" err="1"/>
              <a:t>hacer</a:t>
            </a:r>
            <a:r>
              <a:rPr lang="en-GB" i="1" dirty="0"/>
              <a:t> una </a:t>
            </a:r>
            <a:r>
              <a:rPr lang="en-GB" i="1" dirty="0" err="1"/>
              <a:t>oferta</a:t>
            </a:r>
            <a:r>
              <a:rPr lang="en-GB" i="1" dirty="0"/>
              <a:t> </a:t>
            </a:r>
            <a:r>
              <a:rPr lang="en-GB" i="1" dirty="0" err="1"/>
              <a:t>más</a:t>
            </a:r>
            <a:r>
              <a:rPr lang="en-GB" i="1" dirty="0"/>
              <a:t> </a:t>
            </a:r>
            <a:r>
              <a:rPr lang="en-GB" i="1" dirty="0" err="1"/>
              <a:t>baja</a:t>
            </a:r>
            <a:r>
              <a:rPr lang="en-GB" i="1" dirty="0"/>
              <a:t> que lo que </a:t>
            </a:r>
            <a:r>
              <a:rPr lang="en-GB" i="1" dirty="0" err="1"/>
              <a:t>está</a:t>
            </a:r>
            <a:r>
              <a:rPr lang="en-GB" i="1" dirty="0"/>
              <a:t> </a:t>
            </a:r>
            <a:r>
              <a:rPr lang="en-GB" i="1" dirty="0" err="1"/>
              <a:t>dispuesto</a:t>
            </a:r>
            <a:r>
              <a:rPr lang="en-GB" i="1" dirty="0"/>
              <a:t> a </a:t>
            </a:r>
            <a:r>
              <a:rPr lang="en-GB" i="1" dirty="0" err="1"/>
              <a:t>pagar</a:t>
            </a:r>
            <a:r>
              <a:rPr lang="en-GB" i="1" dirty="0"/>
              <a:t>, de modo de </a:t>
            </a:r>
            <a:r>
              <a:rPr lang="en-GB" i="1" dirty="0" err="1"/>
              <a:t>generar</a:t>
            </a:r>
            <a:r>
              <a:rPr lang="en-GB" i="1" dirty="0"/>
              <a:t> un “</a:t>
            </a:r>
            <a:r>
              <a:rPr lang="en-GB" i="1" dirty="0" err="1"/>
              <a:t>ancla</a:t>
            </a:r>
            <a:r>
              <a:rPr lang="en-GB" i="1" dirty="0"/>
              <a:t>” </a:t>
            </a:r>
            <a:r>
              <a:rPr lang="en-GB" i="1" dirty="0" err="1"/>
              <a:t>en</a:t>
            </a:r>
            <a:r>
              <a:rPr lang="en-GB" i="1" dirty="0"/>
              <a:t> el </a:t>
            </a:r>
            <a:r>
              <a:rPr lang="en-GB" i="1" dirty="0" err="1"/>
              <a:t>vendedor</a:t>
            </a:r>
            <a:r>
              <a:rPr lang="en-GB" i="1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08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anclas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9C364EA-B881-4AFA-864E-2C558E30C3AB}"/>
              </a:ext>
            </a:extLst>
          </p:cNvPr>
          <p:cNvSpPr txBox="1"/>
          <p:nvPr/>
        </p:nvSpPr>
        <p:spPr>
          <a:xfrm>
            <a:off x="407116" y="2059772"/>
            <a:ext cx="6445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/>
              <a:t>¿</a:t>
            </a:r>
            <a:r>
              <a:rPr lang="en-GB" sz="2400" dirty="0" err="1"/>
              <a:t>qué</a:t>
            </a:r>
            <a:r>
              <a:rPr lang="en-GB" sz="2400" dirty="0"/>
              <a:t> </a:t>
            </a:r>
            <a:r>
              <a:rPr lang="en-GB" sz="2400" dirty="0" err="1"/>
              <a:t>pasa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el </a:t>
            </a:r>
            <a:r>
              <a:rPr lang="en-GB" sz="2400" dirty="0" err="1"/>
              <a:t>cerebro</a:t>
            </a:r>
            <a:r>
              <a:rPr lang="en-GB" sz="2400" dirty="0"/>
              <a:t> </a:t>
            </a:r>
            <a:r>
              <a:rPr lang="en-GB" sz="2400" dirty="0" err="1"/>
              <a:t>durante</a:t>
            </a:r>
            <a:r>
              <a:rPr lang="en-GB" sz="2400" dirty="0"/>
              <a:t> el </a:t>
            </a:r>
            <a:r>
              <a:rPr lang="en-GB" sz="2400" dirty="0" err="1"/>
              <a:t>efecto</a:t>
            </a:r>
            <a:r>
              <a:rPr lang="en-GB" sz="2400" dirty="0"/>
              <a:t> </a:t>
            </a:r>
            <a:r>
              <a:rPr lang="en-GB" sz="2400" dirty="0" err="1"/>
              <a:t>anclaje</a:t>
            </a:r>
            <a:r>
              <a:rPr lang="en-GB" sz="2400" dirty="0"/>
              <a:t>?</a:t>
            </a:r>
          </a:p>
          <a:p>
            <a:pPr algn="ctr">
              <a:lnSpc>
                <a:spcPct val="150000"/>
              </a:lnSpc>
            </a:pP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0" y="3054172"/>
            <a:ext cx="4122862" cy="3103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8055" y="3310360"/>
            <a:ext cx="6088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Estudios</a:t>
            </a:r>
            <a:r>
              <a:rPr lang="en-GB" dirty="0"/>
              <a:t> </a:t>
            </a:r>
            <a:r>
              <a:rPr lang="en-GB" dirty="0" err="1"/>
              <a:t>muestran</a:t>
            </a:r>
            <a:r>
              <a:rPr lang="en-GB" dirty="0"/>
              <a:t> </a:t>
            </a:r>
            <a:r>
              <a:rPr lang="en-GB" dirty="0" err="1"/>
              <a:t>activaciones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 </a:t>
            </a:r>
            <a:r>
              <a:rPr lang="en-GB" dirty="0" err="1"/>
              <a:t>corteza</a:t>
            </a:r>
            <a:r>
              <a:rPr lang="en-GB" dirty="0"/>
              <a:t> pre-frontal: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mayor </a:t>
            </a:r>
            <a:r>
              <a:rPr lang="en-GB" dirty="0" err="1"/>
              <a:t>activación</a:t>
            </a:r>
            <a:r>
              <a:rPr lang="en-GB" dirty="0"/>
              <a:t>, </a:t>
            </a:r>
            <a:r>
              <a:rPr lang="en-GB" dirty="0" err="1"/>
              <a:t>menor</a:t>
            </a:r>
            <a:r>
              <a:rPr lang="en-GB" dirty="0"/>
              <a:t> </a:t>
            </a:r>
            <a:r>
              <a:rPr lang="en-GB" dirty="0" err="1"/>
              <a:t>efecto</a:t>
            </a:r>
            <a:r>
              <a:rPr lang="en-GB" dirty="0"/>
              <a:t> </a:t>
            </a:r>
            <a:r>
              <a:rPr lang="en-GB" dirty="0" err="1"/>
              <a:t>anclaje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 se </a:t>
            </a:r>
            <a:r>
              <a:rPr lang="en-GB" dirty="0" err="1"/>
              <a:t>estimula</a:t>
            </a:r>
            <a:r>
              <a:rPr lang="en-GB" dirty="0"/>
              <a:t> </a:t>
            </a:r>
            <a:r>
              <a:rPr lang="en-GB" dirty="0" err="1"/>
              <a:t>eléctricamente</a:t>
            </a:r>
            <a:r>
              <a:rPr lang="en-GB" dirty="0"/>
              <a:t> ese </a:t>
            </a:r>
            <a:r>
              <a:rPr lang="en-GB" dirty="0" err="1"/>
              <a:t>área</a:t>
            </a:r>
            <a:r>
              <a:rPr lang="en-GB" dirty="0"/>
              <a:t>, se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menos</a:t>
            </a:r>
            <a:r>
              <a:rPr lang="en-GB" dirty="0"/>
              <a:t> </a:t>
            </a:r>
            <a:r>
              <a:rPr lang="en-GB" dirty="0" err="1"/>
              <a:t>anclaje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 se </a:t>
            </a:r>
            <a:r>
              <a:rPr lang="en-GB" dirty="0" err="1"/>
              <a:t>inhibe</a:t>
            </a:r>
            <a:r>
              <a:rPr lang="en-GB" dirty="0"/>
              <a:t> ese </a:t>
            </a:r>
            <a:r>
              <a:rPr lang="en-GB" dirty="0" err="1"/>
              <a:t>área</a:t>
            </a:r>
            <a:r>
              <a:rPr lang="en-GB" dirty="0"/>
              <a:t>, </a:t>
            </a:r>
            <a:r>
              <a:rPr lang="en-GB" dirty="0" err="1"/>
              <a:t>entonces</a:t>
            </a:r>
            <a:r>
              <a:rPr lang="en-GB" dirty="0"/>
              <a:t> se </a:t>
            </a:r>
            <a:r>
              <a:rPr lang="en-GB" dirty="0" err="1"/>
              <a:t>ve</a:t>
            </a:r>
            <a:r>
              <a:rPr lang="en-GB" dirty="0"/>
              <a:t> mayor </a:t>
            </a:r>
            <a:r>
              <a:rPr lang="en-GB" dirty="0" err="1"/>
              <a:t>anclaje</a:t>
            </a:r>
            <a:r>
              <a:rPr lang="en-GB" dirty="0"/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F6C9D59-4701-470F-B001-7B7E87BC1553}"/>
              </a:ext>
            </a:extLst>
          </p:cNvPr>
          <p:cNvSpPr/>
          <p:nvPr/>
        </p:nvSpPr>
        <p:spPr>
          <a:xfrm>
            <a:off x="9144000" y="60151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Tamir &amp; Mitchell, </a:t>
            </a:r>
            <a:r>
              <a:rPr lang="en-GB" i="1" dirty="0"/>
              <a:t>PNAS</a:t>
            </a:r>
            <a:r>
              <a:rPr lang="en-GB" dirty="0"/>
              <a:t>, 2010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12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D2E825F-0F64-48F0-9802-8B98D39EAA1C}"/>
              </a:ext>
            </a:extLst>
          </p:cNvPr>
          <p:cNvSpPr txBox="1"/>
          <p:nvPr/>
        </p:nvSpPr>
        <p:spPr>
          <a:xfrm>
            <a:off x="1310319" y="2215348"/>
            <a:ext cx="993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Carter Racing 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 smtClean="0"/>
              <a:t>Anclas</a:t>
            </a:r>
            <a:endParaRPr lang="es-A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b="1" dirty="0" smtClean="0"/>
              <a:t>Confianza </a:t>
            </a:r>
            <a:r>
              <a:rPr lang="es-AR" sz="3200" b="1" dirty="0"/>
              <a:t>y </a:t>
            </a:r>
            <a:r>
              <a:rPr lang="es-AR" sz="3200" b="1" dirty="0" smtClean="0"/>
              <a:t>optimismo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 smtClean="0"/>
              <a:t>Diferencias individuales</a:t>
            </a:r>
            <a:endParaRPr lang="es-AR" sz="3200" dirty="0"/>
          </a:p>
          <a:p>
            <a:endParaRPr lang="es-AR" sz="2400" dirty="0"/>
          </a:p>
          <a:p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4590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pic>
        <p:nvPicPr>
          <p:cNvPr id="53250" name="Picture 2" descr="http://myweddingdecorations.net/wp-content/uploads/2015/06/how-to-make-a-wedding-checkli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336800"/>
            <a:ext cx="2894329" cy="18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pic>
        <p:nvPicPr>
          <p:cNvPr id="53250" name="Picture 2" descr="http://myweddingdecorations.net/wp-content/uploads/2015/06/how-to-make-a-wedding-checkli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336800"/>
            <a:ext cx="2894329" cy="18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1" y="4840943"/>
            <a:ext cx="25336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pic>
        <p:nvPicPr>
          <p:cNvPr id="53250" name="Picture 2" descr="http://myweddingdecorations.net/wp-content/uploads/2015/06/how-to-make-a-wedding-checkli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336800"/>
            <a:ext cx="2894329" cy="18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1" y="4840943"/>
            <a:ext cx="2533650" cy="1800225"/>
          </a:xfrm>
          <a:prstGeom prst="rect">
            <a:avLst/>
          </a:prstGeom>
        </p:spPr>
      </p:pic>
      <p:pic>
        <p:nvPicPr>
          <p:cNvPr id="53256" name="Picture 8" descr="http://www.frenchlawoffice.org/upload/image/librairie/green-driving-assistan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43" y="4840943"/>
            <a:ext cx="2699494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5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automovilismo">
            <a:extLst>
              <a:ext uri="{FF2B5EF4-FFF2-40B4-BE49-F238E27FC236}">
                <a16:creationId xmlns:a16="http://schemas.microsoft.com/office/drawing/2014/main" xmlns="" id="{1B61BE95-0B62-4C46-9A3C-BF59252D99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s-AR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B0D287-D9A0-4693-9C67-3A83FB16C935}"/>
              </a:ext>
            </a:extLst>
          </p:cNvPr>
          <p:cNvSpPr/>
          <p:nvPr/>
        </p:nvSpPr>
        <p:spPr>
          <a:xfrm>
            <a:off x="3728935" y="95118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s-AR" sz="4000" dirty="0">
                <a:solidFill>
                  <a:prstClr val="black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Caso </a:t>
            </a:r>
            <a:r>
              <a:rPr lang="es-AR" sz="4000" i="1" dirty="0">
                <a:solidFill>
                  <a:prstClr val="black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Carter Racing</a:t>
            </a:r>
            <a:endParaRPr lang="es-AR" sz="4000" i="1" u="sng" dirty="0">
              <a:solidFill>
                <a:prstClr val="black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0B0D287-D9A0-4693-9C67-3A83FB16C935}"/>
              </a:ext>
            </a:extLst>
          </p:cNvPr>
          <p:cNvSpPr/>
          <p:nvPr/>
        </p:nvSpPr>
        <p:spPr>
          <a:xfrm>
            <a:off x="694252" y="2053496"/>
            <a:ext cx="104649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AR" sz="3600" u="sng" dirty="0" smtClean="0">
                <a:solidFill>
                  <a:prstClr val="black"/>
                </a:solidFill>
                <a:ea typeface="Adobe Fan Heiti Std B" panose="020B0700000000000000" pitchFamily="34" charset="-128"/>
              </a:rPr>
              <a:t>Consigna</a:t>
            </a:r>
            <a:r>
              <a:rPr lang="es-AR" sz="3600" dirty="0" smtClean="0">
                <a:solidFill>
                  <a:prstClr val="black"/>
                </a:solidFill>
                <a:ea typeface="Adobe Fan Heiti Std B" panose="020B0700000000000000" pitchFamily="34" charset="-128"/>
              </a:rPr>
              <a:t>: decidir qué le conviene hacer a Carter Racing</a:t>
            </a:r>
          </a:p>
          <a:p>
            <a:pPr algn="ctr">
              <a:defRPr/>
            </a:pPr>
            <a:r>
              <a:rPr lang="es-AR" sz="3600" dirty="0">
                <a:solidFill>
                  <a:prstClr val="black"/>
                </a:solidFill>
                <a:ea typeface="Adobe Fan Heiti Std B" panose="020B0700000000000000" pitchFamily="34" charset="-128"/>
              </a:rPr>
              <a:t>¿Debe </a:t>
            </a:r>
            <a:r>
              <a:rPr lang="es-AR" sz="3600" dirty="0" smtClean="0">
                <a:solidFill>
                  <a:prstClr val="black"/>
                </a:solidFill>
                <a:ea typeface="Adobe Fan Heiti Std B" panose="020B0700000000000000" pitchFamily="34" charset="-128"/>
              </a:rPr>
              <a:t>o no debe presentarse a la carrera?</a:t>
            </a:r>
          </a:p>
          <a:p>
            <a:pPr algn="ctr">
              <a:defRPr/>
            </a:pPr>
            <a:endParaRPr lang="es-AR" sz="3600" dirty="0">
              <a:solidFill>
                <a:prstClr val="black"/>
              </a:solidFill>
              <a:ea typeface="Adobe Fan Heiti Std B" panose="020B0700000000000000" pitchFamily="34" charset="-128"/>
            </a:endParaRPr>
          </a:p>
          <a:p>
            <a:pPr algn="ctr">
              <a:defRPr/>
            </a:pPr>
            <a:endParaRPr lang="es-AR" sz="3600" dirty="0" smtClean="0">
              <a:solidFill>
                <a:prstClr val="black"/>
              </a:solidFill>
              <a:ea typeface="Adobe Fan Heiti Std B" panose="020B0700000000000000" pitchFamily="34" charset="-128"/>
            </a:endParaRPr>
          </a:p>
          <a:p>
            <a:pPr algn="ctr">
              <a:defRPr/>
            </a:pPr>
            <a:r>
              <a:rPr lang="es-AR" sz="3600" dirty="0" smtClean="0">
                <a:solidFill>
                  <a:prstClr val="black"/>
                </a:solidFill>
                <a:ea typeface="Adobe Fan Heiti Std B" panose="020B0700000000000000" pitchFamily="34" charset="-128"/>
              </a:rPr>
              <a:t>Nos dividimos en grupos: </a:t>
            </a:r>
          </a:p>
          <a:p>
            <a:pPr algn="ctr">
              <a:defRPr/>
            </a:pPr>
            <a:r>
              <a:rPr lang="es-AR" sz="3600" dirty="0" smtClean="0">
                <a:solidFill>
                  <a:prstClr val="black"/>
                </a:solidFill>
                <a:ea typeface="Adobe Fan Heiti Std B" panose="020B0700000000000000" pitchFamily="34" charset="-128"/>
              </a:rPr>
              <a:t>tienen 30 minutos para resolver este problema </a:t>
            </a:r>
            <a:endParaRPr lang="es-AR" sz="3600" i="1" u="sng" dirty="0">
              <a:solidFill>
                <a:prstClr val="black"/>
              </a:solidFill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87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pic>
        <p:nvPicPr>
          <p:cNvPr id="53250" name="Picture 2" descr="http://myweddingdecorations.net/wp-content/uploads/2015/06/how-to-make-a-wedding-checkli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336800"/>
            <a:ext cx="2894329" cy="18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1" y="4840943"/>
            <a:ext cx="2533650" cy="1800225"/>
          </a:xfrm>
          <a:prstGeom prst="rect">
            <a:avLst/>
          </a:prstGeom>
        </p:spPr>
      </p:pic>
      <p:pic>
        <p:nvPicPr>
          <p:cNvPr id="53256" name="Picture 8" descr="http://www.frenchlawoffice.org/upload/image/librairie/green-driving-assistan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43" y="4840943"/>
            <a:ext cx="2699494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8" name="Picture 10" descr="http://www.thesleuthjournal.com/wp-content/uploads/2012/10/corrup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15" y="2201101"/>
            <a:ext cx="3003550" cy="20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9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pic>
        <p:nvPicPr>
          <p:cNvPr id="53250" name="Picture 2" descr="http://myweddingdecorations.net/wp-content/uploads/2015/06/how-to-make-a-wedding-checkli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336800"/>
            <a:ext cx="2894329" cy="18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1" y="4840943"/>
            <a:ext cx="2533650" cy="1800225"/>
          </a:xfrm>
          <a:prstGeom prst="rect">
            <a:avLst/>
          </a:prstGeom>
        </p:spPr>
      </p:pic>
      <p:pic>
        <p:nvPicPr>
          <p:cNvPr id="53256" name="Picture 8" descr="http://www.frenchlawoffice.org/upload/image/librairie/green-driving-assistan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43" y="4840943"/>
            <a:ext cx="2699494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8" name="Picture 10" descr="http://www.thesleuthjournal.com/wp-content/uploads/2012/10/corrup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15" y="2201101"/>
            <a:ext cx="3003550" cy="20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http://www.3quarksdaily.com/.a/6a00d8341c562c53ef0162fed6bd01970d-200w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508" y="2233579"/>
            <a:ext cx="13525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2" name="Picture 14" descr="http://i2.cdn.turner.com/cnnnext/dam/assets/120622022858-tali-sharot-2-evc-story-top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" r="43657"/>
          <a:stretch/>
        </p:blipFill>
        <p:spPr bwMode="auto">
          <a:xfrm>
            <a:off x="9458532" y="4581625"/>
            <a:ext cx="1337526" cy="142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854282" y="5960128"/>
            <a:ext cx="2531013" cy="874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1" dirty="0" err="1">
                <a:sym typeface="Wingdings" panose="05000000000000000000" pitchFamily="2" charset="2"/>
              </a:rPr>
              <a:t>Tali</a:t>
            </a:r>
            <a:r>
              <a:rPr lang="en-GB" i="1" dirty="0">
                <a:sym typeface="Wingdings" panose="05000000000000000000" pitchFamily="2" charset="2"/>
              </a:rPr>
              <a:t> </a:t>
            </a:r>
            <a:r>
              <a:rPr lang="en-GB" i="1" dirty="0" err="1">
                <a:sym typeface="Wingdings" panose="05000000000000000000" pitchFamily="2" charset="2"/>
              </a:rPr>
              <a:t>Sharot</a:t>
            </a:r>
            <a:endParaRPr lang="en-GB" i="1" dirty="0"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i="1" dirty="0">
                <a:sym typeface="Wingdings" panose="05000000000000000000" pitchFamily="2" charset="2"/>
              </a:rPr>
              <a:t>(University College London)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7512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02972" y="2071455"/>
            <a:ext cx="1018605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 err="1"/>
              <a:t>Por</a:t>
            </a:r>
            <a:r>
              <a:rPr lang="en-GB" sz="2400" dirty="0"/>
              <a:t> </a:t>
            </a:r>
            <a:r>
              <a:rPr lang="en-GB" sz="2400" dirty="0" err="1"/>
              <a:t>qué</a:t>
            </a:r>
            <a:r>
              <a:rPr lang="en-GB" sz="2400" dirty="0"/>
              <a:t> </a:t>
            </a:r>
            <a:r>
              <a:rPr lang="en-GB" sz="2400" dirty="0" err="1"/>
              <a:t>es</a:t>
            </a:r>
            <a:r>
              <a:rPr lang="en-GB" sz="2400" dirty="0"/>
              <a:t> </a:t>
            </a:r>
            <a:r>
              <a:rPr lang="en-GB" sz="2400" dirty="0" err="1"/>
              <a:t>bueno</a:t>
            </a:r>
            <a:r>
              <a:rPr lang="en-GB" sz="2400" dirty="0"/>
              <a:t> </a:t>
            </a:r>
            <a:r>
              <a:rPr lang="en-GB" sz="2400" dirty="0" err="1"/>
              <a:t>tener</a:t>
            </a:r>
            <a:r>
              <a:rPr lang="en-GB" sz="2400" dirty="0"/>
              <a:t> </a:t>
            </a:r>
            <a:r>
              <a:rPr lang="en-GB" sz="2400" dirty="0" err="1"/>
              <a:t>altas</a:t>
            </a:r>
            <a:r>
              <a:rPr lang="en-GB" sz="2400" dirty="0"/>
              <a:t> </a:t>
            </a:r>
            <a:r>
              <a:rPr lang="en-GB" sz="2400" dirty="0" err="1"/>
              <a:t>expectativas</a:t>
            </a:r>
            <a:r>
              <a:rPr lang="en-GB" sz="2400" dirty="0"/>
              <a:t> </a:t>
            </a:r>
            <a:r>
              <a:rPr lang="en-GB" sz="2400" dirty="0" err="1"/>
              <a:t>personales</a:t>
            </a:r>
            <a:r>
              <a:rPr lang="en-GB" sz="2400" dirty="0"/>
              <a:t> (</a:t>
            </a:r>
            <a:r>
              <a:rPr lang="en-GB" sz="2400" dirty="0" err="1"/>
              <a:t>ser</a:t>
            </a:r>
            <a:r>
              <a:rPr lang="en-GB" sz="2400" dirty="0"/>
              <a:t> </a:t>
            </a:r>
            <a:r>
              <a:rPr lang="en-GB" sz="2400" dirty="0" err="1"/>
              <a:t>optimista</a:t>
            </a:r>
            <a:r>
              <a:rPr lang="en-GB" sz="2400" dirty="0"/>
              <a:t>):</a:t>
            </a:r>
          </a:p>
          <a:p>
            <a:pPr algn="just">
              <a:lnSpc>
                <a:spcPct val="200000"/>
              </a:lnSpc>
            </a:pPr>
            <a:endParaRPr lang="en-GB" sz="2400" i="1" dirty="0"/>
          </a:p>
          <a:p>
            <a:pPr marL="457200" indent="-457200" algn="just">
              <a:lnSpc>
                <a:spcPct val="200000"/>
              </a:lnSpc>
              <a:buAutoNum type="arabicParenR"/>
            </a:pPr>
            <a:r>
              <a:rPr lang="en-GB" sz="2400" i="1" dirty="0"/>
              <a:t>Una </a:t>
            </a:r>
            <a:r>
              <a:rPr lang="en-GB" sz="2400" i="1" dirty="0" err="1"/>
              <a:t>cuestión</a:t>
            </a:r>
            <a:r>
              <a:rPr lang="en-GB" sz="2400" i="1" dirty="0"/>
              <a:t> de </a:t>
            </a:r>
            <a:r>
              <a:rPr lang="en-GB" sz="2400" i="1" dirty="0" err="1"/>
              <a:t>interpretación</a:t>
            </a:r>
            <a:r>
              <a:rPr lang="en-GB" sz="2400" i="1" dirty="0"/>
              <a:t> (</a:t>
            </a:r>
            <a:r>
              <a:rPr lang="en-GB" sz="2400" i="1" dirty="0" err="1"/>
              <a:t>por</a:t>
            </a:r>
            <a:r>
              <a:rPr lang="en-GB" sz="2400" i="1" dirty="0"/>
              <a:t> </a:t>
            </a:r>
            <a:r>
              <a:rPr lang="en-GB" sz="2400" i="1" dirty="0" err="1"/>
              <a:t>ejemplo</a:t>
            </a:r>
            <a:r>
              <a:rPr lang="en-GB" sz="2400" i="1" dirty="0"/>
              <a:t>, Marshall &amp; Brown, 2001)</a:t>
            </a:r>
          </a:p>
          <a:p>
            <a:pPr marL="457200" indent="-457200" algn="just">
              <a:lnSpc>
                <a:spcPct val="200000"/>
              </a:lnSpc>
              <a:buAutoNum type="arabicParenR"/>
            </a:pPr>
            <a:r>
              <a:rPr lang="en-GB" sz="2400" i="1" dirty="0" err="1"/>
              <a:t>Anticipar</a:t>
            </a:r>
            <a:r>
              <a:rPr lang="en-GB" sz="2400" i="1" dirty="0"/>
              <a:t> </a:t>
            </a:r>
            <a:r>
              <a:rPr lang="en-GB" sz="2400" i="1" dirty="0" err="1"/>
              <a:t>cosas</a:t>
            </a:r>
            <a:r>
              <a:rPr lang="en-GB" sz="2400" i="1" dirty="0"/>
              <a:t> </a:t>
            </a:r>
            <a:r>
              <a:rPr lang="en-GB" sz="2400" i="1" dirty="0" err="1"/>
              <a:t>buenas</a:t>
            </a:r>
            <a:r>
              <a:rPr lang="en-GB" sz="2400" i="1" dirty="0"/>
              <a:t> </a:t>
            </a:r>
            <a:r>
              <a:rPr lang="en-GB" sz="2400" i="1" dirty="0" err="1"/>
              <a:t>nos</a:t>
            </a:r>
            <a:r>
              <a:rPr lang="en-GB" sz="2400" i="1" dirty="0"/>
              <a:t> </a:t>
            </a:r>
            <a:r>
              <a:rPr lang="en-GB" sz="2400" i="1" dirty="0" err="1"/>
              <a:t>hace</a:t>
            </a:r>
            <a:r>
              <a:rPr lang="en-GB" sz="2400" i="1" dirty="0"/>
              <a:t> </a:t>
            </a:r>
            <a:r>
              <a:rPr lang="en-GB" sz="2400" i="1" dirty="0" err="1"/>
              <a:t>felices</a:t>
            </a:r>
            <a:r>
              <a:rPr lang="en-GB" sz="2400" i="1" dirty="0"/>
              <a:t> (</a:t>
            </a:r>
            <a:r>
              <a:rPr lang="en-GB" sz="2400" i="1" dirty="0" err="1"/>
              <a:t>por</a:t>
            </a:r>
            <a:r>
              <a:rPr lang="en-GB" sz="2400" i="1" dirty="0"/>
              <a:t> </a:t>
            </a:r>
            <a:r>
              <a:rPr lang="en-GB" sz="2400" i="1" dirty="0" err="1"/>
              <a:t>ejemplo</a:t>
            </a:r>
            <a:r>
              <a:rPr lang="en-GB" sz="2400" i="1" dirty="0"/>
              <a:t>, Lowenstein, 1987)</a:t>
            </a:r>
          </a:p>
          <a:p>
            <a:pPr marL="457200" indent="-457200" algn="just">
              <a:lnSpc>
                <a:spcPct val="200000"/>
              </a:lnSpc>
              <a:buAutoNum type="arabicParenR"/>
            </a:pPr>
            <a:r>
              <a:rPr lang="en-GB" sz="2400" i="1" dirty="0"/>
              <a:t>El </a:t>
            </a:r>
            <a:r>
              <a:rPr lang="en-GB" sz="2400" i="1" dirty="0" err="1"/>
              <a:t>optimismo</a:t>
            </a:r>
            <a:r>
              <a:rPr lang="en-GB" sz="2400" i="1" dirty="0"/>
              <a:t> cambia la </a:t>
            </a:r>
            <a:r>
              <a:rPr lang="en-GB" sz="2400" i="1" dirty="0" err="1"/>
              <a:t>realidad</a:t>
            </a:r>
            <a:r>
              <a:rPr lang="en-GB" sz="2400" i="1" dirty="0"/>
              <a:t> </a:t>
            </a:r>
            <a:r>
              <a:rPr lang="en-GB" sz="2400" i="1" dirty="0" err="1"/>
              <a:t>subjetiva</a:t>
            </a:r>
            <a:r>
              <a:rPr lang="en-GB" sz="2400" i="1" dirty="0"/>
              <a:t>…y </a:t>
            </a:r>
            <a:r>
              <a:rPr lang="en-GB" sz="2400" i="1" dirty="0" err="1"/>
              <a:t>objetiva</a:t>
            </a:r>
            <a:r>
              <a:rPr lang="en-GB" sz="2400" i="1" dirty="0"/>
              <a:t> (</a:t>
            </a:r>
            <a:r>
              <a:rPr lang="en-GB" sz="2400" i="1" dirty="0" err="1"/>
              <a:t>por</a:t>
            </a:r>
            <a:r>
              <a:rPr lang="en-GB" sz="2400" i="1" dirty="0"/>
              <a:t> </a:t>
            </a:r>
            <a:r>
              <a:rPr lang="en-GB" sz="2400" i="1" dirty="0" err="1"/>
              <a:t>ejemplo</a:t>
            </a:r>
            <a:r>
              <a:rPr lang="en-GB" sz="2400" i="1" dirty="0"/>
              <a:t>, </a:t>
            </a:r>
            <a:r>
              <a:rPr lang="en-GB" sz="2400" i="1" dirty="0" err="1"/>
              <a:t>salud</a:t>
            </a:r>
            <a:r>
              <a:rPr lang="en-GB" sz="2400" i="1" dirty="0"/>
              <a:t>)</a:t>
            </a:r>
          </a:p>
          <a:p>
            <a:pPr marL="457200" indent="-457200" algn="just">
              <a:lnSpc>
                <a:spcPct val="200000"/>
              </a:lnSpc>
              <a:buAutoNum type="arabicParenR"/>
            </a:pP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83680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99" y="5304566"/>
            <a:ext cx="6680401" cy="113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9132" y="6443066"/>
            <a:ext cx="2588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Nature Neuroscience, 2011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358"/>
          <a:stretch/>
        </p:blipFill>
        <p:spPr>
          <a:xfrm>
            <a:off x="1014329" y="1998384"/>
            <a:ext cx="3403667" cy="23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99" y="5304566"/>
            <a:ext cx="6680401" cy="113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9132" y="6443066"/>
            <a:ext cx="2588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Nature Neuroscience, 2011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358"/>
          <a:stretch/>
        </p:blipFill>
        <p:spPr>
          <a:xfrm>
            <a:off x="1014329" y="1998384"/>
            <a:ext cx="3403667" cy="2339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134"/>
          <a:stretch/>
        </p:blipFill>
        <p:spPr>
          <a:xfrm>
            <a:off x="972384" y="4337580"/>
            <a:ext cx="3487556" cy="23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4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99" y="5304566"/>
            <a:ext cx="6680401" cy="113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9132" y="6443066"/>
            <a:ext cx="2588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Nature Neuroscience, 2011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358"/>
          <a:stretch/>
        </p:blipFill>
        <p:spPr>
          <a:xfrm>
            <a:off x="1014329" y="1998384"/>
            <a:ext cx="3403667" cy="2339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96" y="1998384"/>
            <a:ext cx="3252300" cy="302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134"/>
          <a:stretch/>
        </p:blipFill>
        <p:spPr>
          <a:xfrm>
            <a:off x="972384" y="4337580"/>
            <a:ext cx="3487556" cy="23391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123235" y="3142347"/>
            <a:ext cx="13630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 err="1"/>
              <a:t>Infero</a:t>
            </a:r>
            <a:r>
              <a:rPr lang="en-GB" i="1" dirty="0"/>
              <a:t>-frontal </a:t>
            </a:r>
          </a:p>
          <a:p>
            <a:pPr algn="ctr"/>
            <a:r>
              <a:rPr lang="en-GB" i="1" dirty="0"/>
              <a:t>Gyrus</a:t>
            </a:r>
          </a:p>
          <a:p>
            <a:pPr algn="ctr"/>
            <a:r>
              <a:rPr lang="en-GB" i="1" dirty="0"/>
              <a:t>(Right)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3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optimismo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>
            <a:off x="2180166" y="3364257"/>
            <a:ext cx="3171637" cy="3277258"/>
            <a:chOff x="1861142" y="2348257"/>
            <a:chExt cx="3171637" cy="32772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17943" t="18558" r="69717" b="65934"/>
            <a:stretch/>
          </p:blipFill>
          <p:spPr>
            <a:xfrm>
              <a:off x="2318552" y="2348257"/>
              <a:ext cx="2256817" cy="159533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861142" y="4148187"/>
              <a:ext cx="3171637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b="1" i="1" dirty="0"/>
                <a:t>Giro inferior frontal </a:t>
              </a:r>
              <a:r>
                <a:rPr lang="en-GB" b="1" i="1" dirty="0" err="1"/>
                <a:t>izquierdo</a:t>
              </a:r>
              <a:endParaRPr lang="en-GB" b="1" i="1" dirty="0"/>
            </a:p>
            <a:p>
              <a:pPr algn="ctr"/>
              <a:endParaRPr lang="en-GB" i="1" dirty="0"/>
            </a:p>
            <a:p>
              <a:pPr algn="ctr"/>
              <a:r>
                <a:rPr lang="en-GB" i="1" dirty="0" err="1"/>
                <a:t>Actualiza</a:t>
              </a:r>
              <a:r>
                <a:rPr lang="en-GB" i="1" dirty="0"/>
                <a:t> </a:t>
              </a:r>
              <a:r>
                <a:rPr lang="en-GB" i="1" dirty="0" err="1"/>
                <a:t>información</a:t>
              </a:r>
              <a:r>
                <a:rPr lang="en-GB" i="1" dirty="0"/>
                <a:t> </a:t>
              </a:r>
              <a:r>
                <a:rPr lang="en-GB" i="1" dirty="0" err="1"/>
                <a:t>positiva</a:t>
              </a:r>
              <a:endParaRPr lang="en-GB" i="1" dirty="0"/>
            </a:p>
            <a:p>
              <a:pPr algn="ctr"/>
              <a:endParaRPr lang="en-GB" i="1" dirty="0"/>
            </a:p>
            <a:p>
              <a:pPr algn="ctr"/>
              <a:r>
                <a:rPr lang="en-GB" i="1" dirty="0" err="1"/>
                <a:t>Anda</a:t>
              </a:r>
              <a:r>
                <a:rPr lang="en-GB" i="1" dirty="0"/>
                <a:t> </a:t>
              </a:r>
              <a:r>
                <a:rPr lang="en-GB" i="1" dirty="0" err="1"/>
                <a:t>muy</a:t>
              </a:r>
              <a:r>
                <a:rPr lang="en-GB" i="1" dirty="0"/>
                <a:t> </a:t>
              </a:r>
              <a:r>
                <a:rPr lang="en-GB" i="1" dirty="0" err="1"/>
                <a:t>bien</a:t>
              </a:r>
              <a:r>
                <a:rPr lang="en-GB" i="1" dirty="0"/>
                <a:t>!</a:t>
              </a:r>
              <a:endParaRPr lang="en-GB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93988" y="3364257"/>
            <a:ext cx="3048976" cy="3277258"/>
            <a:chOff x="7223020" y="2348257"/>
            <a:chExt cx="3048976" cy="327725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l="37939" t="18558" r="52113" b="65934"/>
            <a:stretch/>
          </p:blipFill>
          <p:spPr>
            <a:xfrm>
              <a:off x="7837822" y="2348257"/>
              <a:ext cx="1819373" cy="1595336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7223020" y="4148187"/>
              <a:ext cx="3048976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b="1" i="1" dirty="0"/>
                <a:t>Giro inferior frontal </a:t>
              </a:r>
              <a:r>
                <a:rPr lang="en-GB" b="1" i="1" dirty="0" err="1"/>
                <a:t>derecho</a:t>
              </a:r>
              <a:endParaRPr lang="en-GB" b="1" i="1" dirty="0"/>
            </a:p>
            <a:p>
              <a:pPr algn="ctr"/>
              <a:endParaRPr lang="en-GB" i="1" dirty="0"/>
            </a:p>
            <a:p>
              <a:pPr algn="ctr"/>
              <a:r>
                <a:rPr lang="en-GB" i="1" dirty="0" err="1"/>
                <a:t>Actualiza</a:t>
              </a:r>
              <a:r>
                <a:rPr lang="en-GB" i="1" dirty="0"/>
                <a:t> </a:t>
              </a:r>
              <a:r>
                <a:rPr lang="en-GB" i="1" dirty="0" err="1"/>
                <a:t>información</a:t>
              </a:r>
              <a:r>
                <a:rPr lang="en-GB" i="1" dirty="0"/>
                <a:t> </a:t>
              </a:r>
              <a:r>
                <a:rPr lang="en-GB" i="1" dirty="0" err="1"/>
                <a:t>negativa</a:t>
              </a:r>
              <a:r>
                <a:rPr lang="en-GB" i="1" dirty="0"/>
                <a:t> </a:t>
              </a:r>
            </a:p>
            <a:p>
              <a:pPr algn="ctr"/>
              <a:endParaRPr lang="en-GB" i="1" dirty="0"/>
            </a:p>
            <a:p>
              <a:pPr algn="ctr"/>
              <a:r>
                <a:rPr lang="en-GB" i="1" dirty="0" err="1"/>
                <a:t>Anda</a:t>
              </a:r>
              <a:r>
                <a:rPr lang="en-GB" i="1" dirty="0"/>
                <a:t> </a:t>
              </a:r>
              <a:r>
                <a:rPr lang="en-GB" i="1" dirty="0" err="1"/>
                <a:t>bastante</a:t>
              </a:r>
              <a:r>
                <a:rPr lang="en-GB" i="1" dirty="0"/>
                <a:t> mal…</a:t>
              </a:r>
              <a:endParaRPr lang="en-GB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31920" y="2062480"/>
            <a:ext cx="509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El </a:t>
            </a:r>
            <a:r>
              <a:rPr lang="en-GB" sz="2400" dirty="0" err="1"/>
              <a:t>exceso</a:t>
            </a:r>
            <a:r>
              <a:rPr lang="en-GB" sz="2400" dirty="0"/>
              <a:t> de </a:t>
            </a:r>
            <a:r>
              <a:rPr lang="en-GB" sz="2400" dirty="0" err="1"/>
              <a:t>optimismo</a:t>
            </a:r>
            <a:r>
              <a:rPr lang="en-GB" sz="2400" dirty="0"/>
              <a:t> se </a:t>
            </a:r>
            <a:r>
              <a:rPr lang="en-GB" sz="2400" dirty="0" err="1"/>
              <a:t>manifiesta</a:t>
            </a:r>
            <a:r>
              <a:rPr lang="en-GB" sz="2400" dirty="0"/>
              <a:t> </a:t>
            </a:r>
            <a:r>
              <a:rPr lang="en-GB" sz="2400" dirty="0" err="1"/>
              <a:t>como</a:t>
            </a:r>
            <a:r>
              <a:rPr lang="en-GB" sz="2400" dirty="0"/>
              <a:t> </a:t>
            </a:r>
            <a:r>
              <a:rPr lang="en-GB" sz="2400" dirty="0" err="1"/>
              <a:t>una</a:t>
            </a:r>
            <a:r>
              <a:rPr lang="en-GB" sz="2400" dirty="0"/>
              <a:t> “</a:t>
            </a:r>
            <a:r>
              <a:rPr lang="en-GB" sz="2400" dirty="0" err="1"/>
              <a:t>falla</a:t>
            </a:r>
            <a:r>
              <a:rPr lang="en-GB" sz="2400" dirty="0"/>
              <a:t>” del Sistema 2 (frontal)</a:t>
            </a:r>
          </a:p>
        </p:txBody>
      </p:sp>
    </p:spTree>
    <p:extLst>
      <p:ext uri="{BB962C8B-B14F-4D97-AF65-F5344CB8AC3E}">
        <p14:creationId xmlns:p14="http://schemas.microsoft.com/office/powerpoint/2010/main" val="23457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 txBox="1">
            <a:spLocks noChangeArrowheads="1"/>
          </p:cNvSpPr>
          <p:nvPr/>
        </p:nvSpPr>
        <p:spPr>
          <a:xfrm>
            <a:off x="839788" y="309449"/>
            <a:ext cx="8489950" cy="129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altLang="en-US" dirty="0">
                <a:solidFill>
                  <a:prstClr val="white"/>
                </a:solidFill>
              </a:rPr>
              <a:t>AUTOCONOCIMIENTO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4904" y="2059619"/>
            <a:ext cx="1129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 err="1">
                <a:solidFill>
                  <a:prstClr val="black"/>
                </a:solidFill>
              </a:rPr>
              <a:t>Autoconocimiento</a:t>
            </a:r>
            <a:r>
              <a:rPr lang="en-GB" sz="2800" dirty="0">
                <a:solidFill>
                  <a:prstClr val="black"/>
                </a:solidFill>
              </a:rPr>
              <a:t>: la </a:t>
            </a:r>
            <a:r>
              <a:rPr lang="en-GB" sz="2800" dirty="0" err="1">
                <a:solidFill>
                  <a:prstClr val="black"/>
                </a:solidFill>
              </a:rPr>
              <a:t>habilidad</a:t>
            </a:r>
            <a:r>
              <a:rPr lang="en-GB" sz="2800" dirty="0">
                <a:solidFill>
                  <a:prstClr val="black"/>
                </a:solidFill>
              </a:rPr>
              <a:t> de </a:t>
            </a:r>
            <a:r>
              <a:rPr lang="en-GB" sz="2800" dirty="0" err="1">
                <a:solidFill>
                  <a:prstClr val="black"/>
                </a:solidFill>
              </a:rPr>
              <a:t>monitorearse</a:t>
            </a:r>
            <a:r>
              <a:rPr lang="en-GB" sz="2800" dirty="0">
                <a:solidFill>
                  <a:prstClr val="black"/>
                </a:solidFill>
              </a:rPr>
              <a:t> y </a:t>
            </a:r>
            <a:r>
              <a:rPr lang="en-GB" sz="2800" dirty="0" err="1">
                <a:solidFill>
                  <a:prstClr val="black"/>
                </a:solidFill>
              </a:rPr>
              <a:t>controlarse</a:t>
            </a:r>
            <a:r>
              <a:rPr lang="en-GB" sz="2800" dirty="0">
                <a:solidFill>
                  <a:prstClr val="black"/>
                </a:solidFill>
              </a:rPr>
              <a:t> a </a:t>
            </a:r>
            <a:r>
              <a:rPr lang="en-GB" sz="2800" dirty="0" err="1">
                <a:solidFill>
                  <a:prstClr val="black"/>
                </a:solidFill>
              </a:rPr>
              <a:t>uno</a:t>
            </a:r>
            <a:r>
              <a:rPr lang="en-GB" sz="2800" dirty="0">
                <a:solidFill>
                  <a:prstClr val="black"/>
                </a:solidFill>
              </a:rPr>
              <a:t> </a:t>
            </a:r>
            <a:r>
              <a:rPr lang="en-GB" sz="2800" dirty="0" err="1">
                <a:solidFill>
                  <a:prstClr val="black"/>
                </a:solidFill>
              </a:rPr>
              <a:t>mismo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6146" name="Picture 2" descr="Resultado de imagen para self knowledge">
            <a:extLst>
              <a:ext uri="{FF2B5EF4-FFF2-40B4-BE49-F238E27FC236}">
                <a16:creationId xmlns="" xmlns:a16="http://schemas.microsoft.com/office/drawing/2014/main" id="{77FE0BBE-EB60-4034-9516-1800AE73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3" y="3336767"/>
            <a:ext cx="2835125" cy="174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1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 txBox="1">
            <a:spLocks noChangeArrowheads="1"/>
          </p:cNvSpPr>
          <p:nvPr/>
        </p:nvSpPr>
        <p:spPr>
          <a:xfrm>
            <a:off x="839788" y="309449"/>
            <a:ext cx="8489950" cy="129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altLang="en-US" dirty="0">
                <a:solidFill>
                  <a:prstClr val="white"/>
                </a:solidFill>
              </a:rPr>
              <a:t>AUTOCONOCIMIENTO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4904" y="2059619"/>
            <a:ext cx="1129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 err="1">
                <a:solidFill>
                  <a:prstClr val="black"/>
                </a:solidFill>
              </a:rPr>
              <a:t>Autoconocimiento</a:t>
            </a:r>
            <a:r>
              <a:rPr lang="en-GB" sz="2800" dirty="0">
                <a:solidFill>
                  <a:prstClr val="black"/>
                </a:solidFill>
              </a:rPr>
              <a:t>: la </a:t>
            </a:r>
            <a:r>
              <a:rPr lang="en-GB" sz="2800" dirty="0" err="1">
                <a:solidFill>
                  <a:prstClr val="black"/>
                </a:solidFill>
              </a:rPr>
              <a:t>habilidad</a:t>
            </a:r>
            <a:r>
              <a:rPr lang="en-GB" sz="2800" dirty="0">
                <a:solidFill>
                  <a:prstClr val="black"/>
                </a:solidFill>
              </a:rPr>
              <a:t> de </a:t>
            </a:r>
            <a:r>
              <a:rPr lang="en-GB" sz="2800" dirty="0" err="1">
                <a:solidFill>
                  <a:prstClr val="black"/>
                </a:solidFill>
              </a:rPr>
              <a:t>monitorearse</a:t>
            </a:r>
            <a:r>
              <a:rPr lang="en-GB" sz="2800" dirty="0">
                <a:solidFill>
                  <a:prstClr val="black"/>
                </a:solidFill>
              </a:rPr>
              <a:t> y </a:t>
            </a:r>
            <a:r>
              <a:rPr lang="en-GB" sz="2800" dirty="0" err="1">
                <a:solidFill>
                  <a:prstClr val="black"/>
                </a:solidFill>
              </a:rPr>
              <a:t>controlarse</a:t>
            </a:r>
            <a:r>
              <a:rPr lang="en-GB" sz="2800" dirty="0">
                <a:solidFill>
                  <a:prstClr val="black"/>
                </a:solidFill>
              </a:rPr>
              <a:t> a </a:t>
            </a:r>
            <a:r>
              <a:rPr lang="en-GB" sz="2800" dirty="0" err="1">
                <a:solidFill>
                  <a:prstClr val="black"/>
                </a:solidFill>
              </a:rPr>
              <a:t>uno</a:t>
            </a:r>
            <a:r>
              <a:rPr lang="en-GB" sz="2800" dirty="0">
                <a:solidFill>
                  <a:prstClr val="black"/>
                </a:solidFill>
              </a:rPr>
              <a:t> </a:t>
            </a:r>
            <a:r>
              <a:rPr lang="en-GB" sz="2800" dirty="0" err="1">
                <a:solidFill>
                  <a:prstClr val="black"/>
                </a:solidFill>
              </a:rPr>
              <a:t>mismo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1242" y="3036022"/>
            <a:ext cx="8488035" cy="335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dirty="0">
                <a:solidFill>
                  <a:prstClr val="black"/>
                </a:solidFill>
              </a:rPr>
              <a:t>Tipos de autoconocimiento: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i="1" dirty="0">
                <a:solidFill>
                  <a:prstClr val="black"/>
                </a:solidFill>
              </a:rPr>
              <a:t>Introspección</a:t>
            </a:r>
            <a:r>
              <a:rPr lang="es-AR" sz="2400" dirty="0">
                <a:solidFill>
                  <a:prstClr val="black"/>
                </a:solidFill>
              </a:rPr>
              <a:t> (estados mentales y comportamientos)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i="1" dirty="0" err="1">
                <a:solidFill>
                  <a:prstClr val="black"/>
                </a:solidFill>
              </a:rPr>
              <a:t>Interocepción</a:t>
            </a:r>
            <a:r>
              <a:rPr lang="es-AR" sz="2400" dirty="0">
                <a:solidFill>
                  <a:prstClr val="black"/>
                </a:solidFill>
              </a:rPr>
              <a:t> (señales internas de nuestro cuerpo)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i="1" dirty="0" err="1">
                <a:solidFill>
                  <a:prstClr val="black"/>
                </a:solidFill>
              </a:rPr>
              <a:t>Exterocepción</a:t>
            </a:r>
            <a:r>
              <a:rPr lang="es-AR" sz="2400" i="1" dirty="0">
                <a:solidFill>
                  <a:prstClr val="black"/>
                </a:solidFill>
              </a:rPr>
              <a:t> </a:t>
            </a:r>
            <a:r>
              <a:rPr lang="es-AR" sz="2400" dirty="0">
                <a:solidFill>
                  <a:prstClr val="black"/>
                </a:solidFill>
              </a:rPr>
              <a:t>(señales externas y ajenas a nuestro cuerpo)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i="1" dirty="0" err="1">
                <a:solidFill>
                  <a:prstClr val="black"/>
                </a:solidFill>
              </a:rPr>
              <a:t>Nociocepción</a:t>
            </a:r>
            <a:r>
              <a:rPr lang="es-AR" sz="2400" i="1" dirty="0">
                <a:solidFill>
                  <a:prstClr val="black"/>
                </a:solidFill>
              </a:rPr>
              <a:t> </a:t>
            </a:r>
            <a:r>
              <a:rPr lang="es-AR" sz="2400" dirty="0">
                <a:solidFill>
                  <a:prstClr val="black"/>
                </a:solidFill>
              </a:rPr>
              <a:t>(dolor)</a:t>
            </a:r>
            <a:endParaRPr lang="es-AR" sz="2400" i="1" dirty="0">
              <a:solidFill>
                <a:prstClr val="black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i="1" dirty="0" err="1">
                <a:solidFill>
                  <a:prstClr val="black"/>
                </a:solidFill>
              </a:rPr>
              <a:t>Propriocepción</a:t>
            </a:r>
            <a:r>
              <a:rPr lang="es-AR" sz="2400" i="1" dirty="0">
                <a:solidFill>
                  <a:prstClr val="black"/>
                </a:solidFill>
              </a:rPr>
              <a:t> </a:t>
            </a:r>
            <a:r>
              <a:rPr lang="es-AR" sz="2400" dirty="0">
                <a:solidFill>
                  <a:prstClr val="black"/>
                </a:solidFill>
              </a:rPr>
              <a:t>(posición de nuestro cuerpo)</a:t>
            </a:r>
          </a:p>
        </p:txBody>
      </p:sp>
      <p:pic>
        <p:nvPicPr>
          <p:cNvPr id="6146" name="Picture 2" descr="Resultado de imagen para self knowledge">
            <a:extLst>
              <a:ext uri="{FF2B5EF4-FFF2-40B4-BE49-F238E27FC236}">
                <a16:creationId xmlns="" xmlns:a16="http://schemas.microsoft.com/office/drawing/2014/main" id="{77FE0BBE-EB60-4034-9516-1800AE73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3" y="3336767"/>
            <a:ext cx="2835125" cy="174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8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 txBox="1">
            <a:spLocks noChangeArrowheads="1"/>
          </p:cNvSpPr>
          <p:nvPr/>
        </p:nvSpPr>
        <p:spPr>
          <a:xfrm>
            <a:off x="839788" y="309449"/>
            <a:ext cx="8489950" cy="129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altLang="en-US" dirty="0">
                <a:solidFill>
                  <a:prstClr val="white"/>
                </a:solidFill>
              </a:rPr>
              <a:t>AUTOCONOCIMIENTO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4904" y="2059619"/>
            <a:ext cx="11296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 err="1">
                <a:solidFill>
                  <a:prstClr val="black"/>
                </a:solidFill>
              </a:rPr>
              <a:t>Autoconocimiento</a:t>
            </a:r>
            <a:r>
              <a:rPr lang="en-GB" sz="2800" dirty="0">
                <a:solidFill>
                  <a:prstClr val="black"/>
                </a:solidFill>
              </a:rPr>
              <a:t>: la </a:t>
            </a:r>
            <a:r>
              <a:rPr lang="en-GB" sz="2800" dirty="0" err="1">
                <a:solidFill>
                  <a:prstClr val="black"/>
                </a:solidFill>
              </a:rPr>
              <a:t>habilidad</a:t>
            </a:r>
            <a:r>
              <a:rPr lang="en-GB" sz="2800" dirty="0">
                <a:solidFill>
                  <a:prstClr val="black"/>
                </a:solidFill>
              </a:rPr>
              <a:t> de </a:t>
            </a:r>
            <a:r>
              <a:rPr lang="en-GB" sz="2800" dirty="0" err="1">
                <a:solidFill>
                  <a:prstClr val="black"/>
                </a:solidFill>
              </a:rPr>
              <a:t>monitorearse</a:t>
            </a:r>
            <a:r>
              <a:rPr lang="en-GB" sz="2800" dirty="0">
                <a:solidFill>
                  <a:prstClr val="black"/>
                </a:solidFill>
              </a:rPr>
              <a:t> y </a:t>
            </a:r>
            <a:r>
              <a:rPr lang="en-GB" sz="2800" dirty="0" err="1">
                <a:solidFill>
                  <a:prstClr val="black"/>
                </a:solidFill>
              </a:rPr>
              <a:t>controlarse</a:t>
            </a:r>
            <a:r>
              <a:rPr lang="en-GB" sz="2800" dirty="0">
                <a:solidFill>
                  <a:prstClr val="black"/>
                </a:solidFill>
              </a:rPr>
              <a:t> a </a:t>
            </a:r>
            <a:r>
              <a:rPr lang="en-GB" sz="2800" dirty="0" err="1">
                <a:solidFill>
                  <a:prstClr val="black"/>
                </a:solidFill>
              </a:rPr>
              <a:t>uno</a:t>
            </a:r>
            <a:r>
              <a:rPr lang="en-GB" sz="2800" dirty="0">
                <a:solidFill>
                  <a:prstClr val="black"/>
                </a:solidFill>
              </a:rPr>
              <a:t> </a:t>
            </a:r>
            <a:r>
              <a:rPr lang="en-GB" sz="2800" dirty="0" err="1">
                <a:solidFill>
                  <a:prstClr val="black"/>
                </a:solidFill>
              </a:rPr>
              <a:t>mismo</a:t>
            </a:r>
            <a:endParaRPr lang="en-GB" sz="28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1242" y="3036022"/>
            <a:ext cx="8488035" cy="335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dirty="0">
                <a:solidFill>
                  <a:prstClr val="black"/>
                </a:solidFill>
              </a:rPr>
              <a:t>Tipos de autoconocimiento: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b="1" i="1" dirty="0">
                <a:solidFill>
                  <a:prstClr val="black"/>
                </a:solidFill>
              </a:rPr>
              <a:t>Introspección</a:t>
            </a:r>
            <a:r>
              <a:rPr lang="es-AR" sz="2400" b="1" dirty="0">
                <a:solidFill>
                  <a:prstClr val="black"/>
                </a:solidFill>
              </a:rPr>
              <a:t> (estados mentales y comportamientos)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i="1" dirty="0" err="1">
                <a:solidFill>
                  <a:prstClr val="black"/>
                </a:solidFill>
              </a:rPr>
              <a:t>Interocepción</a:t>
            </a:r>
            <a:r>
              <a:rPr lang="es-AR" sz="2400" dirty="0">
                <a:solidFill>
                  <a:prstClr val="black"/>
                </a:solidFill>
              </a:rPr>
              <a:t> (señales internas de nuestro cuerpo)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i="1" dirty="0" err="1">
                <a:solidFill>
                  <a:prstClr val="black"/>
                </a:solidFill>
              </a:rPr>
              <a:t>Exterocepción</a:t>
            </a:r>
            <a:r>
              <a:rPr lang="es-AR" sz="2400" i="1" dirty="0">
                <a:solidFill>
                  <a:prstClr val="black"/>
                </a:solidFill>
              </a:rPr>
              <a:t> </a:t>
            </a:r>
            <a:r>
              <a:rPr lang="es-AR" sz="2400" dirty="0">
                <a:solidFill>
                  <a:prstClr val="black"/>
                </a:solidFill>
              </a:rPr>
              <a:t>(señales externas y ajenas a nuestro cuerpo)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i="1" dirty="0" err="1">
                <a:solidFill>
                  <a:prstClr val="black"/>
                </a:solidFill>
              </a:rPr>
              <a:t>Nociocepción</a:t>
            </a:r>
            <a:r>
              <a:rPr lang="es-AR" sz="2400" i="1" dirty="0">
                <a:solidFill>
                  <a:prstClr val="black"/>
                </a:solidFill>
              </a:rPr>
              <a:t> </a:t>
            </a:r>
            <a:r>
              <a:rPr lang="es-AR" sz="2400" dirty="0">
                <a:solidFill>
                  <a:prstClr val="black"/>
                </a:solidFill>
              </a:rPr>
              <a:t>(dolor)</a:t>
            </a:r>
            <a:endParaRPr lang="es-AR" sz="2400" i="1" dirty="0">
              <a:solidFill>
                <a:prstClr val="black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i="1" dirty="0" err="1">
                <a:solidFill>
                  <a:prstClr val="black"/>
                </a:solidFill>
              </a:rPr>
              <a:t>Propriocepción</a:t>
            </a:r>
            <a:r>
              <a:rPr lang="es-AR" sz="2400" i="1" dirty="0">
                <a:solidFill>
                  <a:prstClr val="black"/>
                </a:solidFill>
              </a:rPr>
              <a:t> </a:t>
            </a:r>
            <a:r>
              <a:rPr lang="es-AR" sz="2400" dirty="0">
                <a:solidFill>
                  <a:prstClr val="black"/>
                </a:solidFill>
              </a:rPr>
              <a:t>(posición de nuestro cuerpo)</a:t>
            </a:r>
          </a:p>
        </p:txBody>
      </p:sp>
      <p:pic>
        <p:nvPicPr>
          <p:cNvPr id="6" name="Picture 2" descr="Resultado de imagen para self knowledge">
            <a:extLst>
              <a:ext uri="{FF2B5EF4-FFF2-40B4-BE49-F238E27FC236}">
                <a16:creationId xmlns="" xmlns:a16="http://schemas.microsoft.com/office/drawing/2014/main" id="{BE88DAFD-09BC-42E3-A059-E6B0BEA8D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3" y="3336767"/>
            <a:ext cx="2835125" cy="174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Carter racing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81192" y="2101666"/>
            <a:ext cx="986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200" dirty="0">
                <a:solidFill>
                  <a:prstClr val="black"/>
                </a:solidFill>
              </a:rPr>
              <a:t>Si Carter se presenta, hay cuatro escenarios posibles: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98D155-B212-42CB-8770-1AD82B02AD08}"/>
              </a:ext>
            </a:extLst>
          </p:cNvPr>
          <p:cNvSpPr txBox="1"/>
          <p:nvPr/>
        </p:nvSpPr>
        <p:spPr>
          <a:xfrm>
            <a:off x="386637" y="3112683"/>
            <a:ext cx="9088103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Terminar la carrera en el top 5</a:t>
            </a: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Terminar la carrera fuera del top 5</a:t>
            </a: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No terminar la carrera (sin falla del motor)</a:t>
            </a: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No terminar la carrera (por falla del motor)</a:t>
            </a:r>
          </a:p>
        </p:txBody>
      </p:sp>
    </p:spTree>
    <p:extLst>
      <p:ext uri="{BB962C8B-B14F-4D97-AF65-F5344CB8AC3E}">
        <p14:creationId xmlns:p14="http://schemas.microsoft.com/office/powerpoint/2010/main" val="30785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 txBox="1">
            <a:spLocks noChangeArrowheads="1"/>
          </p:cNvSpPr>
          <p:nvPr/>
        </p:nvSpPr>
        <p:spPr>
          <a:xfrm>
            <a:off x="839788" y="309449"/>
            <a:ext cx="8489950" cy="129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altLang="en-US" dirty="0">
                <a:solidFill>
                  <a:prstClr val="white"/>
                </a:solidFill>
              </a:rPr>
              <a:t>introspección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20"/>
          <a:stretch/>
        </p:blipFill>
        <p:spPr>
          <a:xfrm>
            <a:off x="601663" y="3332841"/>
            <a:ext cx="4326314" cy="3024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68A3C4-F204-427C-84C2-82EBC9CBB924}"/>
              </a:ext>
            </a:extLst>
          </p:cNvPr>
          <p:cNvSpPr txBox="1"/>
          <p:nvPr/>
        </p:nvSpPr>
        <p:spPr>
          <a:xfrm>
            <a:off x="465058" y="2149548"/>
            <a:ext cx="5326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/>
              <a:t>La </a:t>
            </a:r>
            <a:r>
              <a:rPr lang="es-AR" sz="2000" b="1" dirty="0">
                <a:solidFill>
                  <a:srgbClr val="FF0000"/>
                </a:solidFill>
              </a:rPr>
              <a:t>confianza</a:t>
            </a:r>
            <a:r>
              <a:rPr lang="es-AR" sz="2000" dirty="0"/>
              <a:t> en nuestras decisiones es un instrumento para medir habilidad introspectiva:</a:t>
            </a:r>
          </a:p>
          <a:p>
            <a:endParaRPr lang="es-AR" sz="2000" dirty="0"/>
          </a:p>
          <a:p>
            <a:endParaRPr lang="es-AR" sz="2000" dirty="0"/>
          </a:p>
        </p:txBody>
      </p:sp>
      <p:pic>
        <p:nvPicPr>
          <p:cNvPr id="9218" name="Picture 2" descr="Resultado de imagen para overconfidence">
            <a:extLst>
              <a:ext uri="{FF2B5EF4-FFF2-40B4-BE49-F238E27FC236}">
                <a16:creationId xmlns="" xmlns:a16="http://schemas.microsoft.com/office/drawing/2014/main" id="{C68BD9EA-B695-45D9-AB66-3396B0614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2086285"/>
            <a:ext cx="1320720" cy="90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n relacionada">
            <a:extLst>
              <a:ext uri="{FF2B5EF4-FFF2-40B4-BE49-F238E27FC236}">
                <a16:creationId xmlns="" xmlns:a16="http://schemas.microsoft.com/office/drawing/2014/main" id="{E5BB8691-6E9F-4B7C-B437-DD132C23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357" y="1828800"/>
            <a:ext cx="2045829" cy="14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9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 txBox="1">
            <a:spLocks noChangeArrowheads="1"/>
          </p:cNvSpPr>
          <p:nvPr/>
        </p:nvSpPr>
        <p:spPr>
          <a:xfrm>
            <a:off x="839788" y="309449"/>
            <a:ext cx="8489950" cy="129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altLang="en-US" dirty="0">
                <a:solidFill>
                  <a:prstClr val="white"/>
                </a:solidFill>
              </a:rPr>
              <a:t>introspección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20"/>
          <a:stretch/>
        </p:blipFill>
        <p:spPr>
          <a:xfrm>
            <a:off x="601663" y="3332841"/>
            <a:ext cx="4326314" cy="3024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68A3C4-F204-427C-84C2-82EBC9CBB924}"/>
              </a:ext>
            </a:extLst>
          </p:cNvPr>
          <p:cNvSpPr txBox="1"/>
          <p:nvPr/>
        </p:nvSpPr>
        <p:spPr>
          <a:xfrm>
            <a:off x="465058" y="2149548"/>
            <a:ext cx="5326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/>
              <a:t>La </a:t>
            </a:r>
            <a:r>
              <a:rPr lang="es-AR" sz="2000" b="1" dirty="0">
                <a:solidFill>
                  <a:srgbClr val="FF0000"/>
                </a:solidFill>
              </a:rPr>
              <a:t>confianza</a:t>
            </a:r>
            <a:r>
              <a:rPr lang="es-AR" sz="2000" dirty="0"/>
              <a:t> en nuestras decisiones es un instrumento para medir habilidad introspectiva:</a:t>
            </a:r>
          </a:p>
          <a:p>
            <a:endParaRPr lang="es-AR" sz="2000" dirty="0"/>
          </a:p>
          <a:p>
            <a:endParaRPr lang="es-A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5E32926-C767-4B09-985F-AF10E36750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3" t="10743" b="37095"/>
          <a:stretch/>
        </p:blipFill>
        <p:spPr>
          <a:xfrm>
            <a:off x="6021578" y="1959205"/>
            <a:ext cx="5251721" cy="2307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5FE87F3-7902-4761-8CD3-B467631C0603}"/>
              </a:ext>
            </a:extLst>
          </p:cNvPr>
          <p:cNvSpPr txBox="1"/>
          <p:nvPr/>
        </p:nvSpPr>
        <p:spPr>
          <a:xfrm>
            <a:off x="6132513" y="4439903"/>
            <a:ext cx="52617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/>
              <a:t>La confianza en nuestras decisiones es como </a:t>
            </a:r>
          </a:p>
          <a:p>
            <a:r>
              <a:rPr lang="es-AR" sz="2000" dirty="0"/>
              <a:t>una </a:t>
            </a:r>
            <a:r>
              <a:rPr lang="es-AR" sz="2000" u="sng" dirty="0"/>
              <a:t>huella dactilar</a:t>
            </a:r>
          </a:p>
          <a:p>
            <a:endParaRPr lang="es-AR" sz="2000" dirty="0"/>
          </a:p>
          <a:p>
            <a:r>
              <a:rPr lang="es-AR" sz="2000" dirty="0"/>
              <a:t>De hecho, está relacionada con aspectos de nuestra personalidad (</a:t>
            </a:r>
            <a:r>
              <a:rPr lang="es-AR" sz="2000" u="sng" dirty="0"/>
              <a:t>optimismo</a:t>
            </a:r>
            <a:r>
              <a:rPr lang="es-AR" sz="2000" dirty="0"/>
              <a:t>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DAF2468D-2166-4269-BA98-5EC3A9AAA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0" y="6443847"/>
            <a:ext cx="420052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s-ES" altLang="en-US" sz="1600" b="0" kern="0" dirty="0">
                <a:solidFill>
                  <a:srgbClr val="3D3D3D"/>
                </a:solidFill>
              </a:rPr>
              <a:t>Navajas et al., </a:t>
            </a:r>
            <a:r>
              <a:rPr lang="es-ES" altLang="en-US" sz="1600" b="0" i="1" kern="0" dirty="0" err="1">
                <a:solidFill>
                  <a:srgbClr val="3D3D3D"/>
                </a:solidFill>
              </a:rPr>
              <a:t>Nature</a:t>
            </a:r>
            <a:r>
              <a:rPr lang="es-ES" altLang="en-US" sz="1600" b="0" i="1" kern="0" dirty="0">
                <a:solidFill>
                  <a:srgbClr val="3D3D3D"/>
                </a:solidFill>
              </a:rPr>
              <a:t> Human </a:t>
            </a:r>
            <a:r>
              <a:rPr lang="es-ES" altLang="en-US" sz="1600" b="0" i="1" kern="0" dirty="0" err="1">
                <a:solidFill>
                  <a:srgbClr val="3D3D3D"/>
                </a:solidFill>
              </a:rPr>
              <a:t>Behaviour</a:t>
            </a:r>
            <a:r>
              <a:rPr lang="es-ES" altLang="en-US" sz="1600" b="0" i="1" kern="0" dirty="0">
                <a:solidFill>
                  <a:srgbClr val="3D3D3D"/>
                </a:solidFill>
              </a:rPr>
              <a:t>, </a:t>
            </a:r>
            <a:r>
              <a:rPr lang="es-ES" altLang="en-US" sz="1600" b="0" kern="0" dirty="0">
                <a:solidFill>
                  <a:srgbClr val="3D3D3D"/>
                </a:solidFill>
              </a:rPr>
              <a:t>2017</a:t>
            </a:r>
          </a:p>
          <a:p>
            <a:pPr>
              <a:defRPr/>
            </a:pPr>
            <a:endParaRPr lang="es-ES" altLang="en-US" sz="2400" b="0" kern="0" dirty="0">
              <a:solidFill>
                <a:srgbClr val="3D3D3D"/>
              </a:solidFill>
            </a:endParaRPr>
          </a:p>
          <a:p>
            <a:pPr>
              <a:defRPr/>
            </a:pPr>
            <a:endParaRPr lang="es-ES" altLang="en-US" sz="2400" b="0" kern="0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6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title"/>
          </p:nvPr>
        </p:nvSpPr>
        <p:spPr>
          <a:xfrm>
            <a:off x="839788" y="309449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dirty="0"/>
              <a:t>Confianza en las </a:t>
            </a:r>
            <a:r>
              <a:rPr lang="es-ES" altLang="en-US" dirty="0" err="1"/>
              <a:t>decisiOnes</a:t>
            </a:r>
            <a:endParaRPr lang="es-E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6733"/>
          <a:stretch/>
        </p:blipFill>
        <p:spPr>
          <a:xfrm>
            <a:off x="723900" y="2074226"/>
            <a:ext cx="3570370" cy="2782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4" y="1929149"/>
            <a:ext cx="4918075" cy="3143097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7913625" y="6422291"/>
            <a:ext cx="4167123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s-ES" altLang="en-US" sz="1600" b="0" kern="0" dirty="0">
                <a:solidFill>
                  <a:srgbClr val="3D3D3D"/>
                </a:solidFill>
              </a:rPr>
              <a:t>Fleming et al, </a:t>
            </a:r>
            <a:r>
              <a:rPr lang="es-ES" altLang="en-US" sz="1600" b="0" i="1" kern="0" dirty="0" err="1">
                <a:solidFill>
                  <a:srgbClr val="3D3D3D"/>
                </a:solidFill>
              </a:rPr>
              <a:t>Science</a:t>
            </a:r>
            <a:r>
              <a:rPr lang="es-ES" altLang="en-US" sz="1600" b="0" kern="0" dirty="0">
                <a:solidFill>
                  <a:srgbClr val="3D3D3D"/>
                </a:solidFill>
              </a:rPr>
              <a:t>, 2010</a:t>
            </a:r>
          </a:p>
          <a:p>
            <a:pPr algn="r">
              <a:defRPr/>
            </a:pPr>
            <a:endParaRPr lang="es-ES" altLang="en-US" sz="2400" b="0" kern="0" dirty="0">
              <a:solidFill>
                <a:srgbClr val="3D3D3D"/>
              </a:solidFill>
            </a:endParaRPr>
          </a:p>
          <a:p>
            <a:pPr algn="r">
              <a:defRPr/>
            </a:pPr>
            <a:endParaRPr lang="es-ES" altLang="en-US" sz="2400" b="0" kern="0" dirty="0">
              <a:solidFill>
                <a:srgbClr val="3D3D3D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69605" y="5194174"/>
            <a:ext cx="5075237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s-ES" altLang="en-US" sz="2400" b="0" kern="0" dirty="0">
                <a:solidFill>
                  <a:prstClr val="black"/>
                </a:solidFill>
              </a:rPr>
              <a:t>Las habilidad metacognitiva </a:t>
            </a:r>
          </a:p>
          <a:p>
            <a:pPr algn="ctr">
              <a:defRPr/>
            </a:pPr>
            <a:r>
              <a:rPr lang="es-ES" altLang="en-US" sz="2400" b="0" kern="0" dirty="0">
                <a:solidFill>
                  <a:prstClr val="black"/>
                </a:solidFill>
              </a:rPr>
              <a:t>(poder distinguir aciertos de errores) </a:t>
            </a:r>
          </a:p>
          <a:p>
            <a:pPr algn="ctr">
              <a:defRPr/>
            </a:pPr>
            <a:r>
              <a:rPr lang="es-ES" altLang="en-US" sz="2400" b="0" kern="0" dirty="0">
                <a:solidFill>
                  <a:prstClr val="black"/>
                </a:solidFill>
              </a:rPr>
              <a:t>depende de estructuras frontales.</a:t>
            </a:r>
            <a:endParaRPr lang="es-ES" altLang="en-US" sz="3600" b="0" kern="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47160" y="5072246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medida</a:t>
            </a:r>
            <a:r>
              <a:rPr lang="en-GB" dirty="0"/>
              <a:t> de </a:t>
            </a:r>
            <a:r>
              <a:rPr lang="en-GB" dirty="0" err="1"/>
              <a:t>habilidad</a:t>
            </a:r>
            <a:r>
              <a:rPr lang="en-GB" dirty="0"/>
              <a:t> </a:t>
            </a:r>
            <a:r>
              <a:rPr lang="en-GB" dirty="0" err="1"/>
              <a:t>metacognitiva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830604" y="5134533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medida</a:t>
            </a:r>
            <a:r>
              <a:rPr lang="en-GB" dirty="0"/>
              <a:t> de </a:t>
            </a:r>
            <a:r>
              <a:rPr lang="en-GB" dirty="0" err="1"/>
              <a:t>desempeño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D2E825F-0F64-48F0-9802-8B98D39EAA1C}"/>
              </a:ext>
            </a:extLst>
          </p:cNvPr>
          <p:cNvSpPr txBox="1"/>
          <p:nvPr/>
        </p:nvSpPr>
        <p:spPr>
          <a:xfrm>
            <a:off x="1310319" y="2215348"/>
            <a:ext cx="993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Carter Racing 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 smtClean="0"/>
              <a:t>Anclas</a:t>
            </a:r>
            <a:endParaRPr lang="es-A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 smtClean="0"/>
              <a:t>Confianza </a:t>
            </a:r>
            <a:r>
              <a:rPr lang="es-AR" sz="3200" dirty="0"/>
              <a:t>y </a:t>
            </a:r>
            <a:r>
              <a:rPr lang="es-AR" sz="3200" dirty="0" smtClean="0"/>
              <a:t>optimismo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b="1" dirty="0" smtClean="0"/>
              <a:t>Diferencias individuales</a:t>
            </a:r>
            <a:endParaRPr lang="es-AR" sz="3200" b="1" dirty="0"/>
          </a:p>
          <a:p>
            <a:endParaRPr lang="es-AR" sz="2400" dirty="0"/>
          </a:p>
          <a:p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46036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146381" y="1742620"/>
            <a:ext cx="9181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 err="1"/>
              <a:t>Traten</a:t>
            </a:r>
            <a:r>
              <a:rPr lang="en-GB" sz="2400" dirty="0"/>
              <a:t> de </a:t>
            </a:r>
            <a:r>
              <a:rPr lang="en-GB" sz="2400" dirty="0" err="1"/>
              <a:t>pensar</a:t>
            </a:r>
            <a:r>
              <a:rPr lang="en-GB" sz="2400" dirty="0"/>
              <a:t> </a:t>
            </a:r>
            <a:r>
              <a:rPr lang="en-GB" sz="2400" dirty="0" err="1"/>
              <a:t>si</a:t>
            </a:r>
            <a:r>
              <a:rPr lang="en-GB" sz="2400" dirty="0"/>
              <a:t> </a:t>
            </a:r>
            <a:r>
              <a:rPr lang="en-GB" sz="2400" dirty="0" err="1"/>
              <a:t>están</a:t>
            </a:r>
            <a:r>
              <a:rPr lang="en-GB" sz="2400" dirty="0"/>
              <a:t> de </a:t>
            </a:r>
            <a:r>
              <a:rPr lang="en-GB" sz="2400" dirty="0" err="1"/>
              <a:t>acuerdo</a:t>
            </a:r>
            <a:r>
              <a:rPr lang="en-GB" sz="2400" dirty="0"/>
              <a:t> con </a:t>
            </a:r>
            <a:r>
              <a:rPr lang="en-GB" sz="2400" dirty="0" err="1"/>
              <a:t>estas</a:t>
            </a:r>
            <a:r>
              <a:rPr lang="en-GB" sz="2400" dirty="0"/>
              <a:t> </a:t>
            </a:r>
            <a:r>
              <a:rPr lang="en-GB" sz="2400" dirty="0" err="1"/>
              <a:t>frases</a:t>
            </a:r>
            <a:r>
              <a:rPr lang="en-GB" sz="2400" dirty="0"/>
              <a:t>:</a:t>
            </a:r>
          </a:p>
          <a:p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b="1" dirty="0"/>
              <a:t>A)</a:t>
            </a:r>
            <a:r>
              <a:rPr lang="en-GB" sz="2400" dirty="0"/>
              <a:t>  </a:t>
            </a:r>
            <a:r>
              <a:rPr lang="en-GB" sz="2400" dirty="0" err="1"/>
              <a:t>Cada</a:t>
            </a:r>
            <a:r>
              <a:rPr lang="en-GB" sz="2400" dirty="0"/>
              <a:t> persona es un </a:t>
            </a:r>
            <a:r>
              <a:rPr lang="en-GB" sz="2400" dirty="0" err="1"/>
              <a:t>mundo</a:t>
            </a:r>
            <a:r>
              <a:rPr lang="en-GB" sz="2400" dirty="0"/>
              <a:t> </a:t>
            </a:r>
            <a:r>
              <a:rPr lang="en-GB" sz="2400" dirty="0" err="1"/>
              <a:t>diferente</a:t>
            </a: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b="1" dirty="0"/>
              <a:t>B)</a:t>
            </a:r>
            <a:r>
              <a:rPr lang="en-GB" sz="2400" dirty="0"/>
              <a:t>   </a:t>
            </a:r>
            <a:r>
              <a:rPr lang="en-GB" sz="2400" dirty="0" err="1"/>
              <a:t>En</a:t>
            </a:r>
            <a:r>
              <a:rPr lang="en-GB" sz="2400" dirty="0"/>
              <a:t> el </a:t>
            </a:r>
            <a:r>
              <a:rPr lang="en-GB" sz="2400" dirty="0" err="1"/>
              <a:t>fondo</a:t>
            </a:r>
            <a:r>
              <a:rPr lang="en-GB" sz="2400" dirty="0"/>
              <a:t>, </a:t>
            </a:r>
            <a:r>
              <a:rPr lang="en-GB" sz="2400" dirty="0" err="1"/>
              <a:t>somos</a:t>
            </a:r>
            <a:r>
              <a:rPr lang="en-GB" sz="2400" dirty="0"/>
              <a:t> </a:t>
            </a:r>
            <a:r>
              <a:rPr lang="en-GB" sz="2400" dirty="0" err="1"/>
              <a:t>todos</a:t>
            </a:r>
            <a:r>
              <a:rPr lang="en-GB" sz="2400" dirty="0"/>
              <a:t> </a:t>
            </a:r>
            <a:r>
              <a:rPr lang="en-GB" sz="2400" dirty="0" err="1"/>
              <a:t>iguales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80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FB9913C-0A28-4CF1-BD65-A79882DBACB7}"/>
              </a:ext>
            </a:extLst>
          </p:cNvPr>
          <p:cNvSpPr txBox="1"/>
          <p:nvPr/>
        </p:nvSpPr>
        <p:spPr>
          <a:xfrm>
            <a:off x="1870295" y="5031902"/>
            <a:ext cx="8046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i="1" dirty="0"/>
              <a:t>Ni una frase ni la otra son estrictamente ciertas. El estudio de la </a:t>
            </a:r>
            <a:r>
              <a:rPr lang="es-AR" sz="2400" i="1" u="sng" dirty="0"/>
              <a:t>personalidad</a:t>
            </a:r>
            <a:r>
              <a:rPr lang="es-AR" sz="2400" i="1" dirty="0"/>
              <a:t> intenta describir características comunes a las personas y medir cuánto de cada característica tiene cada individuo.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E33859D-58E8-4F5B-8DA0-8C4BB9CE938D}"/>
              </a:ext>
            </a:extLst>
          </p:cNvPr>
          <p:cNvSpPr txBox="1"/>
          <p:nvPr/>
        </p:nvSpPr>
        <p:spPr>
          <a:xfrm>
            <a:off x="1146381" y="1742620"/>
            <a:ext cx="9181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 err="1"/>
              <a:t>Traten</a:t>
            </a:r>
            <a:r>
              <a:rPr lang="en-GB" sz="2400" dirty="0"/>
              <a:t> de </a:t>
            </a:r>
            <a:r>
              <a:rPr lang="en-GB" sz="2400" dirty="0" err="1"/>
              <a:t>pensar</a:t>
            </a:r>
            <a:r>
              <a:rPr lang="en-GB" sz="2400" dirty="0"/>
              <a:t> </a:t>
            </a:r>
            <a:r>
              <a:rPr lang="en-GB" sz="2400" dirty="0" err="1"/>
              <a:t>si</a:t>
            </a:r>
            <a:r>
              <a:rPr lang="en-GB" sz="2400" dirty="0"/>
              <a:t> </a:t>
            </a:r>
            <a:r>
              <a:rPr lang="en-GB" sz="2400" dirty="0" err="1"/>
              <a:t>están</a:t>
            </a:r>
            <a:r>
              <a:rPr lang="en-GB" sz="2400" dirty="0"/>
              <a:t> de </a:t>
            </a:r>
            <a:r>
              <a:rPr lang="en-GB" sz="2400" dirty="0" err="1"/>
              <a:t>acuerdo</a:t>
            </a:r>
            <a:r>
              <a:rPr lang="en-GB" sz="2400" dirty="0"/>
              <a:t> con </a:t>
            </a:r>
            <a:r>
              <a:rPr lang="en-GB" sz="2400" dirty="0" err="1"/>
              <a:t>estas</a:t>
            </a:r>
            <a:r>
              <a:rPr lang="en-GB" sz="2400" dirty="0"/>
              <a:t> </a:t>
            </a:r>
            <a:r>
              <a:rPr lang="en-GB" sz="2400" dirty="0" err="1"/>
              <a:t>frases</a:t>
            </a:r>
            <a:r>
              <a:rPr lang="en-GB" sz="2400" dirty="0"/>
              <a:t>:</a:t>
            </a:r>
          </a:p>
          <a:p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b="1" dirty="0"/>
              <a:t>A)</a:t>
            </a:r>
            <a:r>
              <a:rPr lang="en-GB" sz="2400" dirty="0"/>
              <a:t>  </a:t>
            </a:r>
            <a:r>
              <a:rPr lang="en-GB" sz="2400" dirty="0" err="1"/>
              <a:t>Cada</a:t>
            </a:r>
            <a:r>
              <a:rPr lang="en-GB" sz="2400" dirty="0"/>
              <a:t> persona es un </a:t>
            </a:r>
            <a:r>
              <a:rPr lang="en-GB" sz="2400" dirty="0" err="1"/>
              <a:t>mundo</a:t>
            </a:r>
            <a:r>
              <a:rPr lang="en-GB" sz="2400" dirty="0"/>
              <a:t> </a:t>
            </a:r>
            <a:r>
              <a:rPr lang="en-GB" sz="2400" dirty="0" err="1"/>
              <a:t>diferente</a:t>
            </a: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b="1" dirty="0"/>
              <a:t>B)</a:t>
            </a:r>
            <a:r>
              <a:rPr lang="en-GB" sz="2400" dirty="0"/>
              <a:t>   </a:t>
            </a:r>
            <a:r>
              <a:rPr lang="en-GB" sz="2400" dirty="0" err="1"/>
              <a:t>En</a:t>
            </a:r>
            <a:r>
              <a:rPr lang="en-GB" sz="2400" dirty="0"/>
              <a:t> el </a:t>
            </a:r>
            <a:r>
              <a:rPr lang="en-GB" sz="2400" dirty="0" err="1"/>
              <a:t>fondo</a:t>
            </a:r>
            <a:r>
              <a:rPr lang="en-GB" sz="2400" dirty="0"/>
              <a:t>, </a:t>
            </a:r>
            <a:r>
              <a:rPr lang="en-GB" sz="2400" dirty="0" err="1"/>
              <a:t>somos</a:t>
            </a:r>
            <a:r>
              <a:rPr lang="en-GB" sz="2400" dirty="0"/>
              <a:t> </a:t>
            </a:r>
            <a:r>
              <a:rPr lang="en-GB" sz="2400" dirty="0" err="1"/>
              <a:t>todos</a:t>
            </a:r>
            <a:r>
              <a:rPr lang="en-GB" sz="2400" dirty="0"/>
              <a:t> </a:t>
            </a:r>
            <a:r>
              <a:rPr lang="en-GB" sz="2400" dirty="0" err="1"/>
              <a:t>iguales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5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999451" y="1346694"/>
            <a:ext cx="1007704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800" dirty="0" err="1"/>
              <a:t>Diferencia</a:t>
            </a:r>
            <a:r>
              <a:rPr lang="en-GB" sz="2800" dirty="0"/>
              <a:t> entre </a:t>
            </a:r>
            <a:r>
              <a:rPr lang="en-GB" sz="2800" dirty="0" err="1"/>
              <a:t>rasgos</a:t>
            </a:r>
            <a:r>
              <a:rPr lang="en-GB" sz="2800" dirty="0"/>
              <a:t> y </a:t>
            </a:r>
            <a:r>
              <a:rPr lang="en-GB" sz="2800" dirty="0" err="1"/>
              <a:t>estado</a:t>
            </a:r>
            <a:r>
              <a:rPr lang="en-GB" sz="2800" dirty="0"/>
              <a:t> de </a:t>
            </a:r>
            <a:r>
              <a:rPr lang="en-GB" sz="2800" dirty="0" err="1"/>
              <a:t>personalidad</a:t>
            </a:r>
            <a:r>
              <a:rPr lang="en-GB" sz="2800" dirty="0"/>
              <a:t>:</a:t>
            </a:r>
          </a:p>
          <a:p>
            <a:endParaRPr lang="en-GB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Un </a:t>
            </a:r>
            <a:r>
              <a:rPr lang="en-GB" sz="2000" dirty="0" err="1"/>
              <a:t>rasgo</a:t>
            </a:r>
            <a:r>
              <a:rPr lang="en-GB" sz="2000" dirty="0"/>
              <a:t> de la </a:t>
            </a:r>
            <a:r>
              <a:rPr lang="en-GB" sz="2000" dirty="0" err="1"/>
              <a:t>personalidad</a:t>
            </a:r>
            <a:r>
              <a:rPr lang="en-GB" sz="2000" dirty="0"/>
              <a:t> (</a:t>
            </a:r>
            <a:r>
              <a:rPr lang="en-GB" sz="2000" i="1" dirty="0"/>
              <a:t>personality trait) </a:t>
            </a:r>
            <a:r>
              <a:rPr lang="en-GB" sz="2000" dirty="0" err="1"/>
              <a:t>es</a:t>
            </a:r>
            <a:r>
              <a:rPr lang="en-GB" sz="2000" dirty="0"/>
              <a:t> </a:t>
            </a:r>
            <a:r>
              <a:rPr lang="en-GB" sz="2000" dirty="0" err="1"/>
              <a:t>una</a:t>
            </a:r>
            <a:r>
              <a:rPr lang="en-GB" sz="2000" dirty="0"/>
              <a:t> </a:t>
            </a:r>
            <a:r>
              <a:rPr lang="en-GB" sz="2000" dirty="0" err="1"/>
              <a:t>tendencia</a:t>
            </a:r>
            <a:r>
              <a:rPr lang="en-GB" sz="2000" dirty="0"/>
              <a:t> </a:t>
            </a:r>
            <a:r>
              <a:rPr lang="en-GB" sz="2000" dirty="0" err="1"/>
              <a:t>consitente</a:t>
            </a:r>
            <a:r>
              <a:rPr lang="en-GB" sz="2000" dirty="0"/>
              <a:t> y </a:t>
            </a:r>
            <a:r>
              <a:rPr lang="en-GB" sz="2000" dirty="0" err="1"/>
              <a:t>extendida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el </a:t>
            </a:r>
            <a:r>
              <a:rPr lang="en-GB" sz="2000" dirty="0" err="1"/>
              <a:t>tiempo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puede</a:t>
            </a:r>
            <a:r>
              <a:rPr lang="en-GB" sz="2000" dirty="0"/>
              <a:t> </a:t>
            </a:r>
            <a:r>
              <a:rPr lang="en-GB" sz="2000" dirty="0" err="1"/>
              <a:t>ser</a:t>
            </a:r>
            <a:r>
              <a:rPr lang="en-GB" sz="2000" dirty="0"/>
              <a:t> la </a:t>
            </a:r>
            <a:r>
              <a:rPr lang="en-GB" sz="2000" dirty="0" err="1"/>
              <a:t>timidez</a:t>
            </a:r>
            <a:r>
              <a:rPr lang="en-GB" sz="2000" dirty="0"/>
              <a:t>, </a:t>
            </a:r>
            <a:r>
              <a:rPr lang="en-GB" sz="2000" dirty="0" err="1"/>
              <a:t>hostilidad</a:t>
            </a:r>
            <a:r>
              <a:rPr lang="en-GB" sz="2000" dirty="0"/>
              <a:t> o la </a:t>
            </a:r>
            <a:r>
              <a:rPr lang="en-GB" sz="2000" dirty="0" err="1"/>
              <a:t>introversión</a:t>
            </a:r>
            <a:r>
              <a:rPr lang="en-GB" sz="20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Un </a:t>
            </a:r>
            <a:r>
              <a:rPr lang="en-GB" sz="2000" dirty="0" err="1"/>
              <a:t>estado</a:t>
            </a:r>
            <a:r>
              <a:rPr lang="en-GB" sz="2000" dirty="0"/>
              <a:t> de </a:t>
            </a:r>
            <a:r>
              <a:rPr lang="en-GB" sz="2000" dirty="0" err="1"/>
              <a:t>personalidad</a:t>
            </a:r>
            <a:r>
              <a:rPr lang="en-GB" sz="2000" dirty="0"/>
              <a:t> (</a:t>
            </a:r>
            <a:r>
              <a:rPr lang="en-GB" sz="2000" i="1" dirty="0"/>
              <a:t>personality state)</a:t>
            </a:r>
            <a:r>
              <a:rPr lang="en-GB" sz="2000" dirty="0"/>
              <a:t> </a:t>
            </a:r>
            <a:r>
              <a:rPr lang="en-GB" sz="2000" dirty="0" err="1"/>
              <a:t>es</a:t>
            </a:r>
            <a:r>
              <a:rPr lang="en-GB" sz="2000" dirty="0"/>
              <a:t> </a:t>
            </a:r>
            <a:r>
              <a:rPr lang="en-GB" sz="2000" dirty="0" err="1"/>
              <a:t>una</a:t>
            </a:r>
            <a:r>
              <a:rPr lang="en-GB" sz="2000" dirty="0"/>
              <a:t> </a:t>
            </a:r>
            <a:r>
              <a:rPr lang="en-GB" sz="2000" dirty="0" err="1"/>
              <a:t>activación</a:t>
            </a:r>
            <a:r>
              <a:rPr lang="en-GB" sz="2000" dirty="0"/>
              <a:t> </a:t>
            </a:r>
            <a:r>
              <a:rPr lang="en-GB" sz="2000" dirty="0" err="1"/>
              <a:t>temporaria</a:t>
            </a:r>
            <a:r>
              <a:rPr lang="en-GB" sz="2000" dirty="0"/>
              <a:t> de </a:t>
            </a:r>
            <a:r>
              <a:rPr lang="en-GB" sz="2000" dirty="0" err="1"/>
              <a:t>cierta</a:t>
            </a:r>
            <a:r>
              <a:rPr lang="en-GB" sz="2000" dirty="0"/>
              <a:t> </a:t>
            </a:r>
            <a:r>
              <a:rPr lang="en-GB" sz="2000" dirty="0" err="1"/>
              <a:t>conducta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puede</a:t>
            </a:r>
            <a:r>
              <a:rPr lang="en-GB" sz="2000" dirty="0"/>
              <a:t> </a:t>
            </a:r>
            <a:r>
              <a:rPr lang="en-GB" sz="2000" dirty="0" err="1"/>
              <a:t>ser</a:t>
            </a:r>
            <a:r>
              <a:rPr lang="en-GB" sz="2000" dirty="0"/>
              <a:t> </a:t>
            </a:r>
            <a:r>
              <a:rPr lang="en-GB" sz="2000" dirty="0" err="1"/>
              <a:t>estar</a:t>
            </a:r>
            <a:r>
              <a:rPr lang="en-GB" sz="2000" dirty="0"/>
              <a:t> </a:t>
            </a:r>
            <a:r>
              <a:rPr lang="en-GB" sz="2000" dirty="0" err="1"/>
              <a:t>callado</a:t>
            </a:r>
            <a:r>
              <a:rPr lang="en-GB" sz="2000" dirty="0"/>
              <a:t>, </a:t>
            </a:r>
            <a:r>
              <a:rPr lang="en-GB" sz="2000" dirty="0" err="1"/>
              <a:t>tener</a:t>
            </a:r>
            <a:r>
              <a:rPr lang="en-GB" sz="2000" dirty="0"/>
              <a:t> </a:t>
            </a:r>
            <a:r>
              <a:rPr lang="en-GB" sz="2000" dirty="0" err="1"/>
              <a:t>una</a:t>
            </a:r>
            <a:r>
              <a:rPr lang="en-GB" sz="2000" dirty="0"/>
              <a:t> </a:t>
            </a:r>
            <a:r>
              <a:rPr lang="en-GB" sz="2000" dirty="0" err="1"/>
              <a:t>actitud</a:t>
            </a:r>
            <a:r>
              <a:rPr lang="en-GB" sz="2000" dirty="0"/>
              <a:t> </a:t>
            </a:r>
            <a:r>
              <a:rPr lang="en-GB" sz="2000" dirty="0" err="1"/>
              <a:t>agresiva</a:t>
            </a:r>
            <a:r>
              <a:rPr lang="en-GB" sz="2000" dirty="0"/>
              <a:t> o no </a:t>
            </a:r>
            <a:r>
              <a:rPr lang="en-GB" sz="2000" dirty="0" err="1"/>
              <a:t>querer</a:t>
            </a:r>
            <a:r>
              <a:rPr lang="en-GB" sz="2000" dirty="0"/>
              <a:t> </a:t>
            </a:r>
            <a:r>
              <a:rPr lang="en-GB" sz="2000" dirty="0" err="1"/>
              <a:t>ir</a:t>
            </a:r>
            <a:r>
              <a:rPr lang="en-GB" sz="2000" dirty="0"/>
              <a:t> a </a:t>
            </a:r>
            <a:r>
              <a:rPr lang="en-GB" sz="2000" dirty="0" err="1"/>
              <a:t>una</a:t>
            </a:r>
            <a:r>
              <a:rPr lang="en-GB" sz="2000" dirty="0"/>
              <a:t> fiesta.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2000" dirty="0"/>
          </a:p>
          <a:p>
            <a:pPr>
              <a:lnSpc>
                <a:spcPct val="150000"/>
              </a:lnSpc>
            </a:pPr>
            <a:endParaRPr lang="en-GB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i="1" dirty="0"/>
              <a:t>Una persona </a:t>
            </a:r>
            <a:r>
              <a:rPr lang="en-GB" sz="2000" i="1" dirty="0" err="1"/>
              <a:t>tímida</a:t>
            </a:r>
            <a:r>
              <a:rPr lang="en-GB" sz="2000" i="1" dirty="0"/>
              <a:t> </a:t>
            </a:r>
            <a:r>
              <a:rPr lang="en-GB" sz="2000" i="1" dirty="0" err="1"/>
              <a:t>puede</a:t>
            </a:r>
            <a:r>
              <a:rPr lang="en-GB" sz="2000" i="1" dirty="0"/>
              <a:t> </a:t>
            </a:r>
            <a:r>
              <a:rPr lang="en-GB" sz="2000" i="1" dirty="0" err="1"/>
              <a:t>tener</a:t>
            </a:r>
            <a:r>
              <a:rPr lang="en-GB" sz="2000" i="1" dirty="0"/>
              <a:t> un </a:t>
            </a:r>
            <a:r>
              <a:rPr lang="en-GB" sz="2000" i="1" dirty="0" err="1"/>
              <a:t>día</a:t>
            </a:r>
            <a:r>
              <a:rPr lang="en-GB" sz="2000" i="1" dirty="0"/>
              <a:t> </a:t>
            </a:r>
            <a:r>
              <a:rPr lang="en-GB" sz="2000" i="1" dirty="0" err="1"/>
              <a:t>donde</a:t>
            </a:r>
            <a:r>
              <a:rPr lang="en-GB" sz="2000" i="1" dirty="0"/>
              <a:t> </a:t>
            </a:r>
            <a:r>
              <a:rPr lang="en-GB" sz="2000" i="1" dirty="0" err="1"/>
              <a:t>habla</a:t>
            </a:r>
            <a:r>
              <a:rPr lang="en-GB" sz="2000" i="1" dirty="0"/>
              <a:t> </a:t>
            </a:r>
            <a:r>
              <a:rPr lang="en-GB" sz="2000" i="1" dirty="0" err="1"/>
              <a:t>en</a:t>
            </a:r>
            <a:r>
              <a:rPr lang="en-GB" sz="2000" i="1" dirty="0"/>
              <a:t> </a:t>
            </a:r>
            <a:r>
              <a:rPr lang="en-GB" sz="2000" i="1" dirty="0" err="1"/>
              <a:t>público</a:t>
            </a:r>
            <a:r>
              <a:rPr lang="en-GB" sz="2000" i="1" dirty="0"/>
              <a:t> sin </a:t>
            </a:r>
            <a:r>
              <a:rPr lang="en-GB" sz="2000" i="1" dirty="0" err="1"/>
              <a:t>sentir</a:t>
            </a:r>
            <a:r>
              <a:rPr lang="en-GB" sz="2000" i="1" dirty="0"/>
              <a:t> </a:t>
            </a:r>
            <a:r>
              <a:rPr lang="en-GB" sz="2000" i="1" dirty="0" err="1"/>
              <a:t>verguenza</a:t>
            </a:r>
            <a:r>
              <a:rPr lang="en-GB" sz="2000" i="1" dirty="0"/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i="1" dirty="0"/>
              <a:t>La </a:t>
            </a:r>
            <a:r>
              <a:rPr lang="en-GB" sz="2000" i="1" dirty="0" err="1"/>
              <a:t>diferencia</a:t>
            </a:r>
            <a:r>
              <a:rPr lang="en-GB" sz="2000" i="1" dirty="0"/>
              <a:t> entre </a:t>
            </a:r>
            <a:r>
              <a:rPr lang="en-GB" sz="2000" i="1" dirty="0" err="1"/>
              <a:t>rasgo</a:t>
            </a:r>
            <a:r>
              <a:rPr lang="en-GB" sz="2000" i="1" dirty="0"/>
              <a:t> y </a:t>
            </a:r>
            <a:r>
              <a:rPr lang="en-GB" sz="2000" i="1" dirty="0" err="1"/>
              <a:t>estado</a:t>
            </a:r>
            <a:r>
              <a:rPr lang="en-GB" sz="2000" i="1" dirty="0"/>
              <a:t> </a:t>
            </a:r>
            <a:r>
              <a:rPr lang="en-GB" sz="2000" i="1" dirty="0" err="1"/>
              <a:t>es</a:t>
            </a:r>
            <a:r>
              <a:rPr lang="en-GB" sz="2000" i="1" dirty="0"/>
              <a:t> la </a:t>
            </a:r>
            <a:r>
              <a:rPr lang="en-GB" sz="2000" i="1" dirty="0" err="1"/>
              <a:t>misma</a:t>
            </a:r>
            <a:r>
              <a:rPr lang="en-GB" sz="2000" i="1" dirty="0"/>
              <a:t> que hay entre </a:t>
            </a:r>
            <a:r>
              <a:rPr lang="en-GB" sz="2000" i="1" dirty="0" err="1"/>
              <a:t>clima</a:t>
            </a:r>
            <a:r>
              <a:rPr lang="en-GB" sz="2000" i="1" dirty="0"/>
              <a:t> y </a:t>
            </a:r>
            <a:r>
              <a:rPr lang="en-GB" sz="2000" i="1" dirty="0" err="1"/>
              <a:t>tiempo</a:t>
            </a:r>
            <a:r>
              <a:rPr lang="en-GB" sz="2000" i="1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684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27540" y="2053704"/>
            <a:ext cx="10077043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Historia de la </a:t>
            </a:r>
            <a:r>
              <a:rPr lang="en-GB" sz="2800" dirty="0" err="1"/>
              <a:t>medición</a:t>
            </a:r>
            <a:r>
              <a:rPr lang="en-GB" sz="2800" dirty="0"/>
              <a:t> de </a:t>
            </a:r>
            <a:r>
              <a:rPr lang="en-GB" sz="2800" dirty="0" err="1"/>
              <a:t>personalidad</a:t>
            </a: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Allport</a:t>
            </a:r>
            <a:r>
              <a:rPr lang="en-GB" sz="2000" dirty="0"/>
              <a:t> &amp; </a:t>
            </a:r>
            <a:r>
              <a:rPr lang="en-GB" sz="2000" dirty="0" err="1"/>
              <a:t>Odbert</a:t>
            </a:r>
            <a:r>
              <a:rPr lang="en-GB" sz="2000" dirty="0"/>
              <a:t> (1936) </a:t>
            </a:r>
            <a:r>
              <a:rPr lang="en-GB" sz="2000" dirty="0" err="1"/>
              <a:t>encontraron</a:t>
            </a:r>
            <a:r>
              <a:rPr lang="en-GB" sz="2000" dirty="0"/>
              <a:t> 18.000 palabras que </a:t>
            </a:r>
            <a:r>
              <a:rPr lang="en-GB" sz="2000" dirty="0" err="1"/>
              <a:t>podrían</a:t>
            </a:r>
            <a:r>
              <a:rPr lang="en-GB" sz="2000" dirty="0"/>
              <a:t> </a:t>
            </a:r>
            <a:r>
              <a:rPr lang="en-GB" sz="2000" dirty="0" err="1"/>
              <a:t>describir</a:t>
            </a:r>
            <a:r>
              <a:rPr lang="en-GB" sz="2000" dirty="0"/>
              <a:t> a </a:t>
            </a:r>
            <a:r>
              <a:rPr lang="en-GB" sz="2000" dirty="0" err="1"/>
              <a:t>una</a:t>
            </a:r>
            <a:r>
              <a:rPr lang="en-GB" sz="2000" dirty="0"/>
              <a:t> persona.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 </a:t>
            </a:r>
            <a:r>
              <a:rPr lang="en-GB" sz="2000" dirty="0" err="1"/>
              <a:t>esa</a:t>
            </a:r>
            <a:r>
              <a:rPr lang="en-GB" sz="2000" dirty="0"/>
              <a:t> </a:t>
            </a:r>
            <a:r>
              <a:rPr lang="en-GB" sz="2000" dirty="0" err="1"/>
              <a:t>lista</a:t>
            </a:r>
            <a:r>
              <a:rPr lang="en-GB" sz="2000" dirty="0"/>
              <a:t>, primero </a:t>
            </a:r>
            <a:r>
              <a:rPr lang="en-GB" sz="2000" dirty="0" err="1"/>
              <a:t>borraron</a:t>
            </a:r>
            <a:r>
              <a:rPr lang="en-GB" sz="2000" dirty="0"/>
              <a:t> las palabras con </a:t>
            </a:r>
            <a:r>
              <a:rPr lang="en-GB" sz="2000" dirty="0" err="1"/>
              <a:t>connotación</a:t>
            </a:r>
            <a:r>
              <a:rPr lang="en-GB" sz="2000" dirty="0"/>
              <a:t> </a:t>
            </a:r>
            <a:r>
              <a:rPr lang="en-GB" sz="2000" dirty="0" err="1"/>
              <a:t>negativa</a:t>
            </a:r>
            <a:r>
              <a:rPr lang="en-GB" sz="2000" dirty="0"/>
              <a:t> o </a:t>
            </a:r>
            <a:r>
              <a:rPr lang="en-GB" sz="2000" dirty="0" err="1"/>
              <a:t>positiva</a:t>
            </a:r>
            <a:r>
              <a:rPr lang="en-GB" sz="2000" dirty="0"/>
              <a:t> (</a:t>
            </a:r>
            <a:r>
              <a:rPr lang="en-GB" sz="2000" dirty="0" err="1"/>
              <a:t>por</a:t>
            </a:r>
            <a:r>
              <a:rPr lang="en-GB" sz="2000" dirty="0"/>
              <a:t> </a:t>
            </a:r>
            <a:r>
              <a:rPr lang="en-GB" sz="2000" dirty="0" err="1"/>
              <a:t>ejemplo</a:t>
            </a:r>
            <a:r>
              <a:rPr lang="en-GB" sz="2000" dirty="0"/>
              <a:t>, </a:t>
            </a:r>
            <a:r>
              <a:rPr lang="en-GB" sz="2000" dirty="0" err="1"/>
              <a:t>asqueroso</a:t>
            </a:r>
            <a:r>
              <a:rPr lang="en-GB" sz="2000" dirty="0"/>
              <a:t>) y las que </a:t>
            </a:r>
            <a:r>
              <a:rPr lang="en-GB" sz="2000" dirty="0" err="1"/>
              <a:t>describen</a:t>
            </a:r>
            <a:r>
              <a:rPr lang="en-GB" sz="2000" dirty="0"/>
              <a:t> </a:t>
            </a:r>
            <a:r>
              <a:rPr lang="en-GB" sz="2000" dirty="0" err="1"/>
              <a:t>estados</a:t>
            </a:r>
            <a:r>
              <a:rPr lang="en-GB" sz="2000" dirty="0"/>
              <a:t> de </a:t>
            </a:r>
            <a:r>
              <a:rPr lang="en-GB" sz="2000" dirty="0" err="1"/>
              <a:t>personalidad</a:t>
            </a:r>
            <a:r>
              <a:rPr lang="en-GB" sz="2000" dirty="0"/>
              <a:t> (</a:t>
            </a:r>
            <a:r>
              <a:rPr lang="en-GB" sz="2000" dirty="0" err="1"/>
              <a:t>por</a:t>
            </a:r>
            <a:r>
              <a:rPr lang="en-GB" sz="2000" dirty="0"/>
              <a:t> </a:t>
            </a:r>
            <a:r>
              <a:rPr lang="en-GB" sz="2000" dirty="0" err="1"/>
              <a:t>ejemplo</a:t>
            </a:r>
            <a:r>
              <a:rPr lang="en-GB" sz="2000" dirty="0"/>
              <a:t>, </a:t>
            </a:r>
            <a:r>
              <a:rPr lang="en-GB" sz="2000" dirty="0" err="1"/>
              <a:t>confundido</a:t>
            </a:r>
            <a:r>
              <a:rPr lang="en-GB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Luego</a:t>
            </a:r>
            <a:r>
              <a:rPr lang="en-GB" sz="2000" dirty="0"/>
              <a:t>, Raymond &amp; Cattell (1965) </a:t>
            </a:r>
            <a:r>
              <a:rPr lang="en-GB" sz="2000" dirty="0" err="1"/>
              <a:t>borraron</a:t>
            </a:r>
            <a:r>
              <a:rPr lang="en-GB" sz="2000" dirty="0"/>
              <a:t> </a:t>
            </a:r>
            <a:r>
              <a:rPr lang="en-GB" sz="2000" dirty="0" err="1"/>
              <a:t>sinónimos</a:t>
            </a:r>
            <a:r>
              <a:rPr lang="en-GB" sz="2000" dirty="0"/>
              <a:t> y </a:t>
            </a:r>
            <a:r>
              <a:rPr lang="en-GB" sz="2000" dirty="0" err="1"/>
              <a:t>antónimos</a:t>
            </a:r>
            <a:r>
              <a:rPr lang="en-GB" sz="2000" dirty="0"/>
              <a:t> de </a:t>
            </a:r>
            <a:r>
              <a:rPr lang="en-GB" sz="2000" dirty="0" err="1"/>
              <a:t>esa</a:t>
            </a:r>
            <a:r>
              <a:rPr lang="en-GB" sz="2000" dirty="0"/>
              <a:t> </a:t>
            </a:r>
            <a:r>
              <a:rPr lang="en-GB" sz="2000" dirty="0" err="1"/>
              <a:t>lista</a:t>
            </a:r>
            <a:r>
              <a:rPr lang="en-GB" sz="2000" dirty="0"/>
              <a:t> y </a:t>
            </a:r>
            <a:r>
              <a:rPr lang="en-GB" sz="2000" dirty="0" err="1"/>
              <a:t>redujeron</a:t>
            </a:r>
            <a:r>
              <a:rPr lang="en-GB" sz="2000" dirty="0"/>
              <a:t> la </a:t>
            </a:r>
            <a:r>
              <a:rPr lang="en-GB" sz="2000" dirty="0" err="1"/>
              <a:t>lista</a:t>
            </a:r>
            <a:r>
              <a:rPr lang="en-GB" sz="2000" dirty="0"/>
              <a:t> a 35 palabras.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Sin embargo, </a:t>
            </a:r>
            <a:r>
              <a:rPr lang="en-GB" sz="2000" dirty="0" err="1"/>
              <a:t>muchas</a:t>
            </a:r>
            <a:r>
              <a:rPr lang="en-GB" sz="2000" dirty="0"/>
              <a:t> de </a:t>
            </a:r>
            <a:r>
              <a:rPr lang="en-GB" sz="2000" dirty="0" err="1"/>
              <a:t>estas</a:t>
            </a:r>
            <a:r>
              <a:rPr lang="en-GB" sz="2000" dirty="0"/>
              <a:t> </a:t>
            </a:r>
            <a:r>
              <a:rPr lang="en-GB" sz="2000" dirty="0" err="1"/>
              <a:t>caracterísiticas</a:t>
            </a:r>
            <a:r>
              <a:rPr lang="en-GB" sz="2000" dirty="0"/>
              <a:t> </a:t>
            </a:r>
            <a:r>
              <a:rPr lang="en-GB" sz="2000" dirty="0" err="1"/>
              <a:t>correlacionaban</a:t>
            </a:r>
            <a:r>
              <a:rPr lang="en-GB" sz="2000" dirty="0"/>
              <a:t> entre </a:t>
            </a:r>
            <a:r>
              <a:rPr lang="en-GB" sz="2000" dirty="0" err="1"/>
              <a:t>sí</a:t>
            </a:r>
            <a:r>
              <a:rPr lang="en-GB" sz="2000" dirty="0"/>
              <a:t>. </a:t>
            </a:r>
            <a:r>
              <a:rPr lang="en-GB" sz="2000" dirty="0" err="1"/>
              <a:t>Haciendo</a:t>
            </a:r>
            <a:r>
              <a:rPr lang="en-GB" sz="2000" dirty="0"/>
              <a:t> un </a:t>
            </a:r>
            <a:r>
              <a:rPr lang="en-GB" sz="2000" dirty="0" err="1"/>
              <a:t>análisis</a:t>
            </a:r>
            <a:r>
              <a:rPr lang="en-GB" sz="2000" dirty="0"/>
              <a:t> factorial (</a:t>
            </a:r>
            <a:r>
              <a:rPr lang="en-GB" sz="2000" dirty="0" err="1"/>
              <a:t>viendo</a:t>
            </a:r>
            <a:r>
              <a:rPr lang="en-GB" sz="2000" dirty="0"/>
              <a:t> </a:t>
            </a:r>
            <a:r>
              <a:rPr lang="en-GB" sz="2000" dirty="0" err="1"/>
              <a:t>qué</a:t>
            </a:r>
            <a:r>
              <a:rPr lang="en-GB" sz="2000" dirty="0"/>
              <a:t> </a:t>
            </a:r>
            <a:r>
              <a:rPr lang="en-GB" sz="2000" dirty="0" err="1"/>
              <a:t>características</a:t>
            </a:r>
            <a:r>
              <a:rPr lang="en-GB" sz="2000" dirty="0"/>
              <a:t> son </a:t>
            </a:r>
            <a:r>
              <a:rPr lang="en-GB" sz="2000" dirty="0" err="1"/>
              <a:t>independientes</a:t>
            </a:r>
            <a:r>
              <a:rPr lang="en-GB" sz="2000" dirty="0"/>
              <a:t>), McCrae &amp; Costa (1987) </a:t>
            </a:r>
            <a:r>
              <a:rPr lang="en-GB" sz="2000" dirty="0" err="1"/>
              <a:t>encontraron</a:t>
            </a:r>
            <a:r>
              <a:rPr lang="en-GB" sz="2000" dirty="0"/>
              <a:t> </a:t>
            </a:r>
            <a:r>
              <a:rPr lang="en-GB" sz="2000" b="1" dirty="0" err="1"/>
              <a:t>cinco</a:t>
            </a:r>
            <a:r>
              <a:rPr lang="en-GB" sz="2000" b="1" dirty="0"/>
              <a:t> </a:t>
            </a:r>
            <a:r>
              <a:rPr lang="en-GB" sz="2000" b="1" dirty="0" err="1"/>
              <a:t>grandes</a:t>
            </a:r>
            <a:r>
              <a:rPr lang="en-GB" sz="2000" b="1" dirty="0"/>
              <a:t> </a:t>
            </a:r>
            <a:r>
              <a:rPr lang="en-GB" sz="2000" b="1" dirty="0" err="1"/>
              <a:t>rasgos</a:t>
            </a:r>
            <a:r>
              <a:rPr lang="en-GB" sz="2000" b="1" dirty="0"/>
              <a:t> de la </a:t>
            </a:r>
            <a:r>
              <a:rPr lang="en-GB" sz="2000" b="1" dirty="0" err="1"/>
              <a:t>personalidad</a:t>
            </a:r>
            <a:r>
              <a:rPr lang="en-GB" sz="2000" dirty="0"/>
              <a:t>.</a:t>
            </a:r>
            <a:endParaRPr lang="en-GB" sz="2000" b="1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63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27540" y="2053704"/>
            <a:ext cx="100770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Cinco </a:t>
            </a:r>
            <a:r>
              <a:rPr lang="en-GB" sz="2800" dirty="0" err="1"/>
              <a:t>grandes</a:t>
            </a:r>
            <a:r>
              <a:rPr lang="en-GB" sz="2800" dirty="0"/>
              <a:t> </a:t>
            </a:r>
            <a:r>
              <a:rPr lang="en-GB" sz="2800" dirty="0" err="1"/>
              <a:t>rasgos</a:t>
            </a:r>
            <a:r>
              <a:rPr lang="en-GB" sz="2800" dirty="0"/>
              <a:t> de la </a:t>
            </a:r>
            <a:r>
              <a:rPr lang="en-GB" sz="2800" dirty="0" err="1"/>
              <a:t>personalidad</a:t>
            </a:r>
            <a:endParaRPr lang="en-GB" sz="2800" dirty="0"/>
          </a:p>
          <a:p>
            <a:r>
              <a:rPr lang="en-GB" sz="2400" dirty="0"/>
              <a:t>(Big five personality traits: OCEAN)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F82CDE3-C9F4-41B0-BE57-10B9B8470A74}"/>
              </a:ext>
            </a:extLst>
          </p:cNvPr>
          <p:cNvSpPr txBox="1"/>
          <p:nvPr/>
        </p:nvSpPr>
        <p:spPr>
          <a:xfrm>
            <a:off x="487051" y="3165050"/>
            <a:ext cx="5608949" cy="3269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2000" dirty="0"/>
              <a:t>Son cinco características que, al ser medidas, tienen muy baja correlación entre sí.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2000" dirty="0"/>
              <a:t>Esto sugiere que se tratan de cinco rasgos independientes.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2000" dirty="0"/>
              <a:t>Dentro de las cinco, hay dos sobre las cuales hay un alto consenso incluso para los más críticos de este modelo: N y E.</a:t>
            </a: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="" xmlns:a16="http://schemas.microsoft.com/office/drawing/2014/main" id="{306D95D9-B698-4B4E-A4EA-65182233F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954" y="2460395"/>
            <a:ext cx="3938775" cy="41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5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27540" y="2053704"/>
            <a:ext cx="100770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Cinco </a:t>
            </a:r>
            <a:r>
              <a:rPr lang="en-GB" sz="2800" dirty="0" err="1"/>
              <a:t>grandes</a:t>
            </a:r>
            <a:r>
              <a:rPr lang="en-GB" sz="2800" dirty="0"/>
              <a:t> </a:t>
            </a:r>
            <a:r>
              <a:rPr lang="en-GB" sz="2800" dirty="0" err="1"/>
              <a:t>rasgos</a:t>
            </a:r>
            <a:r>
              <a:rPr lang="en-GB" sz="2800" dirty="0"/>
              <a:t> de la </a:t>
            </a:r>
            <a:r>
              <a:rPr lang="en-GB" sz="2800" dirty="0" err="1"/>
              <a:t>personalidad</a:t>
            </a:r>
            <a:endParaRPr lang="en-GB" sz="2800" dirty="0"/>
          </a:p>
          <a:p>
            <a:r>
              <a:rPr lang="en-GB" sz="2400" dirty="0"/>
              <a:t>(Big five personality traits: OCEAN)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122" name="Picture 2" descr="Imagen relacionada">
            <a:extLst>
              <a:ext uri="{FF2B5EF4-FFF2-40B4-BE49-F238E27FC236}">
                <a16:creationId xmlns="" xmlns:a16="http://schemas.microsoft.com/office/drawing/2014/main" id="{D9115283-79F8-411B-A94F-025FF1CED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954" y="2460395"/>
            <a:ext cx="3938775" cy="41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F82CDE3-C9F4-41B0-BE57-10B9B8470A74}"/>
              </a:ext>
            </a:extLst>
          </p:cNvPr>
          <p:cNvSpPr txBox="1"/>
          <p:nvPr/>
        </p:nvSpPr>
        <p:spPr>
          <a:xfrm>
            <a:off x="487051" y="3165050"/>
            <a:ext cx="6847004" cy="337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1600" b="1" dirty="0" err="1"/>
              <a:t>Neuroticism</a:t>
            </a:r>
            <a:r>
              <a:rPr lang="es-AR" sz="1600" dirty="0"/>
              <a:t> (Inestabilidad emocional): tendencia a experimentar emociones negativas frecuentemente.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1600" b="1" dirty="0" err="1"/>
              <a:t>Extroversion</a:t>
            </a:r>
            <a:r>
              <a:rPr lang="es-AR" sz="1600" dirty="0"/>
              <a:t>: tendencia a disfrutar la compañía de otras personas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1600" b="1" dirty="0" err="1"/>
              <a:t>Agreeableness</a:t>
            </a:r>
            <a:r>
              <a:rPr lang="es-AR" sz="1600" dirty="0"/>
              <a:t> (Cordialidad): tendencia a ser altruista, considerado y solidario con otros.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1600" b="1" dirty="0" err="1"/>
              <a:t>Conscientiousness</a:t>
            </a:r>
            <a:r>
              <a:rPr lang="es-AR" sz="1600" dirty="0"/>
              <a:t> (Diligencia): tendencia a seguir las reglas y ser disciplinado.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1600" b="1" dirty="0" err="1"/>
              <a:t>Openness</a:t>
            </a:r>
            <a:r>
              <a:rPr lang="es-AR" sz="1600" b="1" dirty="0"/>
              <a:t> </a:t>
            </a:r>
            <a:r>
              <a:rPr lang="es-AR" sz="1600" dirty="0"/>
              <a:t>(Apertura): tendencia a aceptar nuevas ideas y disfrutar nuevas experiencias intelectuales.</a:t>
            </a:r>
          </a:p>
        </p:txBody>
      </p:sp>
    </p:spTree>
    <p:extLst>
      <p:ext uri="{BB962C8B-B14F-4D97-AF65-F5344CB8AC3E}">
        <p14:creationId xmlns:p14="http://schemas.microsoft.com/office/powerpoint/2010/main" val="34835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Carter racing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81192" y="2101666"/>
            <a:ext cx="986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200" dirty="0">
                <a:solidFill>
                  <a:prstClr val="black"/>
                </a:solidFill>
              </a:rPr>
              <a:t>La temperatura, ¿importa?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B3FAF5-D6EF-4C80-971A-2BADD691280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84" y="3112797"/>
            <a:ext cx="5580867" cy="337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7E45433-ED2B-40C8-85F1-579ABD1A3E6C}"/>
              </a:ext>
            </a:extLst>
          </p:cNvPr>
          <p:cNvCxnSpPr/>
          <p:nvPr/>
        </p:nvCxnSpPr>
        <p:spPr>
          <a:xfrm>
            <a:off x="4396901" y="4533089"/>
            <a:ext cx="3015574" cy="2689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81192" y="1500326"/>
            <a:ext cx="5197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pPr algn="ctr"/>
            <a:r>
              <a:rPr lang="en-GB" sz="2400" dirty="0"/>
              <a:t>¿Hay </a:t>
            </a:r>
            <a:r>
              <a:rPr lang="en-GB" sz="2400" dirty="0" err="1"/>
              <a:t>correlatos</a:t>
            </a:r>
            <a:r>
              <a:rPr lang="en-GB" sz="2400" dirty="0"/>
              <a:t> </a:t>
            </a:r>
            <a:r>
              <a:rPr lang="en-GB" sz="2400" dirty="0" err="1"/>
              <a:t>neuronales</a:t>
            </a:r>
            <a:r>
              <a:rPr lang="en-GB" sz="2400" dirty="0"/>
              <a:t> de </a:t>
            </a:r>
          </a:p>
          <a:p>
            <a:pPr algn="ctr"/>
            <a:r>
              <a:rPr lang="en-GB" sz="2400" dirty="0" err="1"/>
              <a:t>diferencias</a:t>
            </a:r>
            <a:r>
              <a:rPr lang="en-GB" sz="2400" dirty="0"/>
              <a:t> </a:t>
            </a:r>
            <a:r>
              <a:rPr lang="en-GB" sz="2400" dirty="0" err="1"/>
              <a:t>individuales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personalidad</a:t>
            </a:r>
            <a:r>
              <a:rPr lang="en-GB" sz="2400" dirty="0"/>
              <a:t>?</a:t>
            </a:r>
          </a:p>
          <a:p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768CBF8-C35C-4347-82F6-3FB209E7D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56"/>
          <a:stretch/>
        </p:blipFill>
        <p:spPr>
          <a:xfrm>
            <a:off x="7305773" y="1908733"/>
            <a:ext cx="4460351" cy="1198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B323B32-3BC6-4E50-B453-10F79F988A2E}"/>
              </a:ext>
            </a:extLst>
          </p:cNvPr>
          <p:cNvSpPr txBox="1"/>
          <p:nvPr/>
        </p:nvSpPr>
        <p:spPr>
          <a:xfrm>
            <a:off x="345102" y="2844539"/>
            <a:ext cx="6046271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Extroversión y diligencia correlaciona con materia gris en sub-regiones de la corteza frontal (racionalidad, decisiones).</a:t>
            </a:r>
          </a:p>
        </p:txBody>
      </p:sp>
    </p:spTree>
    <p:extLst>
      <p:ext uri="{BB962C8B-B14F-4D97-AF65-F5344CB8AC3E}">
        <p14:creationId xmlns:p14="http://schemas.microsoft.com/office/powerpoint/2010/main" val="11810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81192" y="1500326"/>
            <a:ext cx="5197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pPr algn="ctr"/>
            <a:r>
              <a:rPr lang="en-GB" sz="2400" dirty="0"/>
              <a:t>¿Hay </a:t>
            </a:r>
            <a:r>
              <a:rPr lang="en-GB" sz="2400" dirty="0" err="1"/>
              <a:t>correlatos</a:t>
            </a:r>
            <a:r>
              <a:rPr lang="en-GB" sz="2400" dirty="0"/>
              <a:t> </a:t>
            </a:r>
            <a:r>
              <a:rPr lang="en-GB" sz="2400" dirty="0" err="1"/>
              <a:t>neuronales</a:t>
            </a:r>
            <a:r>
              <a:rPr lang="en-GB" sz="2400" dirty="0"/>
              <a:t> de </a:t>
            </a:r>
          </a:p>
          <a:p>
            <a:pPr algn="ctr"/>
            <a:r>
              <a:rPr lang="en-GB" sz="2400" dirty="0" err="1"/>
              <a:t>diferencias</a:t>
            </a:r>
            <a:r>
              <a:rPr lang="en-GB" sz="2400" dirty="0"/>
              <a:t> </a:t>
            </a:r>
            <a:r>
              <a:rPr lang="en-GB" sz="2400" dirty="0" err="1"/>
              <a:t>individuales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personalidad</a:t>
            </a:r>
            <a:r>
              <a:rPr lang="en-GB" sz="2400" dirty="0"/>
              <a:t>?</a:t>
            </a:r>
          </a:p>
          <a:p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768CBF8-C35C-4347-82F6-3FB209E7D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54"/>
          <a:stretch/>
        </p:blipFill>
        <p:spPr>
          <a:xfrm>
            <a:off x="7305773" y="1908732"/>
            <a:ext cx="4460351" cy="343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B323B32-3BC6-4E50-B453-10F79F988A2E}"/>
              </a:ext>
            </a:extLst>
          </p:cNvPr>
          <p:cNvSpPr txBox="1"/>
          <p:nvPr/>
        </p:nvSpPr>
        <p:spPr>
          <a:xfrm>
            <a:off x="345102" y="2844539"/>
            <a:ext cx="6046271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Extroversión y diligencia correlaciona con materia gris en </a:t>
            </a:r>
            <a:r>
              <a:rPr lang="es-AR" dirty="0" err="1"/>
              <a:t>sub-regiones</a:t>
            </a:r>
            <a:r>
              <a:rPr lang="es-AR" dirty="0"/>
              <a:t> de la corteza frontal (racionalidad, decisiones).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Estabilidad emocional es la menos localizada: correlaciona con áreas frontales pero con el MTL que pertenece al sistema límbico (emociones)</a:t>
            </a:r>
          </a:p>
        </p:txBody>
      </p:sp>
    </p:spTree>
    <p:extLst>
      <p:ext uri="{BB962C8B-B14F-4D97-AF65-F5344CB8AC3E}">
        <p14:creationId xmlns:p14="http://schemas.microsoft.com/office/powerpoint/2010/main" val="38751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81192" y="1500326"/>
            <a:ext cx="5197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pPr algn="ctr"/>
            <a:r>
              <a:rPr lang="en-GB" sz="2400" dirty="0"/>
              <a:t>¿Hay </a:t>
            </a:r>
            <a:r>
              <a:rPr lang="en-GB" sz="2400" dirty="0" err="1"/>
              <a:t>correlatos</a:t>
            </a:r>
            <a:r>
              <a:rPr lang="en-GB" sz="2400" dirty="0"/>
              <a:t> </a:t>
            </a:r>
            <a:r>
              <a:rPr lang="en-GB" sz="2400" dirty="0" err="1"/>
              <a:t>neuronales</a:t>
            </a:r>
            <a:r>
              <a:rPr lang="en-GB" sz="2400" dirty="0"/>
              <a:t> de </a:t>
            </a:r>
          </a:p>
          <a:p>
            <a:pPr algn="ctr"/>
            <a:r>
              <a:rPr lang="en-GB" sz="2400" dirty="0" err="1"/>
              <a:t>diferencias</a:t>
            </a:r>
            <a:r>
              <a:rPr lang="en-GB" sz="2400" dirty="0"/>
              <a:t> </a:t>
            </a:r>
            <a:r>
              <a:rPr lang="en-GB" sz="2400" dirty="0" err="1"/>
              <a:t>individuales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personalidad</a:t>
            </a:r>
            <a:r>
              <a:rPr lang="en-GB" sz="2400" dirty="0"/>
              <a:t>?</a:t>
            </a:r>
          </a:p>
          <a:p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768CBF8-C35C-4347-82F6-3FB209E7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773" y="1908732"/>
            <a:ext cx="4460351" cy="4863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B323B32-3BC6-4E50-B453-10F79F988A2E}"/>
              </a:ext>
            </a:extLst>
          </p:cNvPr>
          <p:cNvSpPr txBox="1"/>
          <p:nvPr/>
        </p:nvSpPr>
        <p:spPr>
          <a:xfrm>
            <a:off x="345102" y="2844539"/>
            <a:ext cx="6046271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Extroversión y diligencia correlaciona con materia gris en sub-regiones de la corteza frontal (racionalidad, decisiones).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Estabilidad emocional es la menos localizada: correlaciona con áreas frontales pero con el MTL que pertenece al sistema límbico (emociones)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Cordialidad con partes posteriores del cerebro (atención)</a:t>
            </a:r>
          </a:p>
        </p:txBody>
      </p:sp>
    </p:spTree>
    <p:extLst>
      <p:ext uri="{BB962C8B-B14F-4D97-AF65-F5344CB8AC3E}">
        <p14:creationId xmlns:p14="http://schemas.microsoft.com/office/powerpoint/2010/main" val="11088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81192" y="1500326"/>
            <a:ext cx="5197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pPr algn="ctr"/>
            <a:r>
              <a:rPr lang="en-GB" sz="2400" dirty="0"/>
              <a:t>¿Hay </a:t>
            </a:r>
            <a:r>
              <a:rPr lang="en-GB" sz="2400" dirty="0" err="1"/>
              <a:t>correlatos</a:t>
            </a:r>
            <a:r>
              <a:rPr lang="en-GB" sz="2400" dirty="0"/>
              <a:t> </a:t>
            </a:r>
            <a:r>
              <a:rPr lang="en-GB" sz="2400" dirty="0" err="1"/>
              <a:t>neuronales</a:t>
            </a:r>
            <a:r>
              <a:rPr lang="en-GB" sz="2400" dirty="0"/>
              <a:t> de </a:t>
            </a:r>
          </a:p>
          <a:p>
            <a:pPr algn="ctr"/>
            <a:r>
              <a:rPr lang="en-GB" sz="2400" dirty="0" err="1"/>
              <a:t>diferencias</a:t>
            </a:r>
            <a:r>
              <a:rPr lang="en-GB" sz="2400" dirty="0"/>
              <a:t> </a:t>
            </a:r>
            <a:r>
              <a:rPr lang="en-GB" sz="2400" dirty="0" err="1"/>
              <a:t>individuales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personalidad</a:t>
            </a:r>
            <a:r>
              <a:rPr lang="en-GB" sz="2400" dirty="0"/>
              <a:t>?</a:t>
            </a:r>
          </a:p>
          <a:p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768CBF8-C35C-4347-82F6-3FB209E7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773" y="1908732"/>
            <a:ext cx="4460351" cy="4863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B323B32-3BC6-4E50-B453-10F79F988A2E}"/>
              </a:ext>
            </a:extLst>
          </p:cNvPr>
          <p:cNvSpPr txBox="1"/>
          <p:nvPr/>
        </p:nvSpPr>
        <p:spPr>
          <a:xfrm>
            <a:off x="345102" y="2844539"/>
            <a:ext cx="6046271" cy="336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Extraversión y diligencia correlaciona con materia gris en sub-regiones de la corteza frontal (racionalidad, decisiones).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Estabilidad emocional es la menos localizada: correlaciona con áreas frontales pero con el MTL que pertenece al sistema límbico (emociones)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Cordialidad en partes posteriores del cerebro (atención)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/>
              <a:t>Apertura no correlacionó significativamente (más allá de efectos sin corregir por comparaciones múltiples) </a:t>
            </a:r>
          </a:p>
        </p:txBody>
      </p:sp>
    </p:spTree>
    <p:extLst>
      <p:ext uri="{BB962C8B-B14F-4D97-AF65-F5344CB8AC3E}">
        <p14:creationId xmlns:p14="http://schemas.microsoft.com/office/powerpoint/2010/main" val="425550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individuos</a:t>
            </a:r>
            <a:endParaRPr lang="en-GB" dirty="0"/>
          </a:p>
        </p:txBody>
      </p:sp>
      <p:pic>
        <p:nvPicPr>
          <p:cNvPr id="5122" name="Picture 2" descr="Imagen relacionada">
            <a:extLst>
              <a:ext uri="{FF2B5EF4-FFF2-40B4-BE49-F238E27FC236}">
                <a16:creationId xmlns="" xmlns:a16="http://schemas.microsoft.com/office/drawing/2014/main" id="{D9115283-79F8-411B-A94F-025FF1CED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954" y="2460395"/>
            <a:ext cx="3938775" cy="41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02246" y="4007813"/>
            <a:ext cx="498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https://investigacion.elgatoylacaja.com/personalidad/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8183" y="2530136"/>
            <a:ext cx="5193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Pueden</a:t>
            </a:r>
            <a:r>
              <a:rPr lang="en-GB" sz="2400" dirty="0" smtClean="0"/>
              <a:t> </a:t>
            </a:r>
            <a:r>
              <a:rPr lang="en-GB" sz="2400" dirty="0" err="1" smtClean="0"/>
              <a:t>hacer</a:t>
            </a:r>
            <a:r>
              <a:rPr lang="en-GB" sz="2400" dirty="0" smtClean="0"/>
              <a:t> el test y </a:t>
            </a:r>
            <a:r>
              <a:rPr lang="en-GB" sz="2400" dirty="0" err="1" smtClean="0"/>
              <a:t>descubrir</a:t>
            </a:r>
            <a:r>
              <a:rPr lang="en-GB" sz="2400" dirty="0" smtClean="0"/>
              <a:t> </a:t>
            </a:r>
            <a:r>
              <a:rPr lang="en-GB" sz="2400" dirty="0" err="1" smtClean="0"/>
              <a:t>cómo</a:t>
            </a:r>
            <a:r>
              <a:rPr lang="en-GB" sz="2400" dirty="0" smtClean="0"/>
              <a:t> </a:t>
            </a:r>
            <a:r>
              <a:rPr lang="en-GB" sz="2400" dirty="0" err="1" smtClean="0"/>
              <a:t>están</a:t>
            </a:r>
            <a:r>
              <a:rPr lang="en-GB" sz="2400" dirty="0" smtClean="0"/>
              <a:t> </a:t>
            </a:r>
            <a:r>
              <a:rPr lang="en-GB" sz="2400" dirty="0" err="1" smtClean="0"/>
              <a:t>proyectados</a:t>
            </a:r>
            <a:r>
              <a:rPr lang="en-GB" sz="2400" dirty="0" smtClean="0"/>
              <a:t> </a:t>
            </a:r>
            <a:r>
              <a:rPr lang="en-GB" sz="2400" dirty="0" err="1" smtClean="0"/>
              <a:t>sobre</a:t>
            </a:r>
            <a:r>
              <a:rPr lang="en-GB" sz="2400" dirty="0" smtClean="0"/>
              <a:t> ese </a:t>
            </a:r>
            <a:r>
              <a:rPr lang="en-GB" sz="2400" dirty="0" err="1" smtClean="0"/>
              <a:t>espacio</a:t>
            </a:r>
            <a:r>
              <a:rPr lang="en-GB" sz="2400" dirty="0" smtClean="0"/>
              <a:t> </a:t>
            </a:r>
            <a:r>
              <a:rPr lang="en-GB" sz="2400" dirty="0" err="1" smtClean="0"/>
              <a:t>entrando</a:t>
            </a:r>
            <a:r>
              <a:rPr lang="en-GB" sz="2400" dirty="0" smtClean="0"/>
              <a:t> a: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335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gracias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950125" y="2100344"/>
            <a:ext cx="6393349" cy="134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!</a:t>
            </a: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Muchas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gracias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4099393" y="3716322"/>
            <a:ext cx="3891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joaquin.navajas@utdt.edu</a:t>
            </a:r>
          </a:p>
        </p:txBody>
      </p:sp>
    </p:spTree>
    <p:extLst>
      <p:ext uri="{BB962C8B-B14F-4D97-AF65-F5344CB8AC3E}">
        <p14:creationId xmlns:p14="http://schemas.microsoft.com/office/powerpoint/2010/main" val="25850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Carter racing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81192" y="2101666"/>
            <a:ext cx="986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200" dirty="0">
                <a:solidFill>
                  <a:prstClr val="black"/>
                </a:solidFill>
              </a:rPr>
              <a:t>Si Carter se presenta, hay cuatro escenarios posibles: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98D155-B212-42CB-8770-1AD82B02AD08}"/>
              </a:ext>
            </a:extLst>
          </p:cNvPr>
          <p:cNvSpPr txBox="1"/>
          <p:nvPr/>
        </p:nvSpPr>
        <p:spPr>
          <a:xfrm>
            <a:off x="386637" y="3112683"/>
            <a:ext cx="9379933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Terminar la carrera en el top 5.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Probabilidad 50%</a:t>
            </a:r>
            <a:endParaRPr lang="es-AR" sz="2800" i="1" dirty="0">
              <a:solidFill>
                <a:srgbClr val="42955F">
                  <a:lumMod val="75000"/>
                </a:srgbClr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Terminar la carrera fuera del top 5.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Probabilidad 12.5%</a:t>
            </a:r>
            <a:endParaRPr lang="es-AR" sz="2800" i="1" dirty="0">
              <a:solidFill>
                <a:prstClr val="black"/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No terminar la carrera (sin falla del motor).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Probabilidad 8.5%</a:t>
            </a:r>
            <a:endParaRPr lang="es-AR" sz="2800" i="1" dirty="0">
              <a:solidFill>
                <a:prstClr val="black"/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No terminar la carrera (por falla del motor).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Probabilidad 29%</a:t>
            </a:r>
            <a:endParaRPr lang="es-AR" sz="2800" i="1" dirty="0">
              <a:solidFill>
                <a:srgbClr val="42955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Carter racing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81192" y="2101666"/>
            <a:ext cx="986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200" dirty="0">
                <a:solidFill>
                  <a:prstClr val="black"/>
                </a:solidFill>
              </a:rPr>
              <a:t>Si Carter se presenta, hay cuatro escenarios posibles: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98D155-B212-42CB-8770-1AD82B02AD08}"/>
              </a:ext>
            </a:extLst>
          </p:cNvPr>
          <p:cNvSpPr txBox="1"/>
          <p:nvPr/>
        </p:nvSpPr>
        <p:spPr>
          <a:xfrm>
            <a:off x="386637" y="3112683"/>
            <a:ext cx="11029616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Terminar la carrera en el top 5.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50%. </a:t>
            </a:r>
            <a:r>
              <a:rPr lang="es-AR" sz="2800" dirty="0">
                <a:solidFill>
                  <a:srgbClr val="FF0000"/>
                </a:solidFill>
              </a:rPr>
              <a:t>Ganancia: +$2.8M</a:t>
            </a:r>
            <a:endParaRPr lang="es-AR" sz="2800" i="1" dirty="0">
              <a:solidFill>
                <a:srgbClr val="42955F">
                  <a:lumMod val="75000"/>
                </a:srgbClr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Terminar la carrera fuera del top 5.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12.5%. </a:t>
            </a:r>
            <a:r>
              <a:rPr lang="es-AR" sz="2800" dirty="0">
                <a:solidFill>
                  <a:srgbClr val="FF0000"/>
                </a:solidFill>
              </a:rPr>
              <a:t>Ganancia: +$800 mil</a:t>
            </a:r>
            <a:endParaRPr lang="es-AR" sz="2800" i="1" dirty="0">
              <a:solidFill>
                <a:prstClr val="black"/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No terminar la carrera (sin falla del motor). 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8.5%. </a:t>
            </a:r>
            <a:r>
              <a:rPr lang="es-AR" sz="2800" dirty="0">
                <a:solidFill>
                  <a:srgbClr val="FF0000"/>
                </a:solidFill>
              </a:rPr>
              <a:t>Ganancia: +$800 mil</a:t>
            </a:r>
            <a:endParaRPr lang="es-AR" sz="2800" i="1" dirty="0">
              <a:solidFill>
                <a:srgbClr val="42955F">
                  <a:lumMod val="75000"/>
                </a:srgbClr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No terminar la carrera (por falla del motor).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29%. </a:t>
            </a:r>
            <a:r>
              <a:rPr lang="es-AR" sz="2800" dirty="0">
                <a:solidFill>
                  <a:srgbClr val="FF0000"/>
                </a:solidFill>
              </a:rPr>
              <a:t>Ganancia: -$50 mil</a:t>
            </a:r>
            <a:endParaRPr lang="es-AR" sz="2800" i="1" dirty="0">
              <a:solidFill>
                <a:srgbClr val="42955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Carter racing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3FC8B04-A6E8-4F73-B4A4-D978B25DF003}"/>
              </a:ext>
            </a:extLst>
          </p:cNvPr>
          <p:cNvSpPr txBox="1"/>
          <p:nvPr/>
        </p:nvSpPr>
        <p:spPr>
          <a:xfrm>
            <a:off x="581192" y="2101666"/>
            <a:ext cx="986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200" dirty="0">
                <a:solidFill>
                  <a:prstClr val="black"/>
                </a:solidFill>
              </a:rPr>
              <a:t>Si Carter se presenta, hay cuatro escenarios posibles: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98D155-B212-42CB-8770-1AD82B02AD08}"/>
              </a:ext>
            </a:extLst>
          </p:cNvPr>
          <p:cNvSpPr txBox="1"/>
          <p:nvPr/>
        </p:nvSpPr>
        <p:spPr>
          <a:xfrm>
            <a:off x="386637" y="3112683"/>
            <a:ext cx="11029616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Terminar la carrera en el top 5.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50% </a:t>
            </a:r>
            <a:r>
              <a:rPr lang="es-AR" sz="2800" dirty="0">
                <a:solidFill>
                  <a:prstClr val="black"/>
                </a:solidFill>
              </a:rPr>
              <a:t>× </a:t>
            </a:r>
            <a:r>
              <a:rPr lang="es-AR" sz="2800" dirty="0">
                <a:solidFill>
                  <a:srgbClr val="FF0000"/>
                </a:solidFill>
              </a:rPr>
              <a:t>$2.8M </a:t>
            </a:r>
            <a:r>
              <a:rPr lang="es-AR" sz="2800" dirty="0">
                <a:solidFill>
                  <a:prstClr val="black"/>
                </a:solidFill>
              </a:rPr>
              <a:t>= $1.4 M</a:t>
            </a:r>
            <a:endParaRPr lang="es-AR" sz="2800" i="1" dirty="0">
              <a:solidFill>
                <a:prstClr val="black"/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Terminar la carrera fuera del top 5.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12.5% </a:t>
            </a:r>
            <a:r>
              <a:rPr lang="es-AR" sz="2800" dirty="0">
                <a:solidFill>
                  <a:prstClr val="black"/>
                </a:solidFill>
              </a:rPr>
              <a:t>× </a:t>
            </a:r>
            <a:r>
              <a:rPr lang="es-AR" sz="2800" dirty="0">
                <a:solidFill>
                  <a:srgbClr val="FF0000"/>
                </a:solidFill>
              </a:rPr>
              <a:t>$800 mil </a:t>
            </a:r>
            <a:r>
              <a:rPr lang="es-AR" sz="2800" dirty="0">
                <a:solidFill>
                  <a:prstClr val="black"/>
                </a:solidFill>
              </a:rPr>
              <a:t>= $100 mil</a:t>
            </a:r>
            <a:endParaRPr lang="es-AR" sz="2800" i="1" dirty="0">
              <a:solidFill>
                <a:prstClr val="black"/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No terminar la carrera (sin falla del motor). 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8.5% </a:t>
            </a:r>
            <a:r>
              <a:rPr lang="es-AR" sz="2800" dirty="0">
                <a:solidFill>
                  <a:prstClr val="black"/>
                </a:solidFill>
              </a:rPr>
              <a:t>× </a:t>
            </a:r>
            <a:r>
              <a:rPr lang="es-AR" sz="2800" dirty="0">
                <a:solidFill>
                  <a:srgbClr val="FF0000"/>
                </a:solidFill>
              </a:rPr>
              <a:t>$800 mil </a:t>
            </a:r>
            <a:r>
              <a:rPr lang="es-AR" sz="2800" dirty="0">
                <a:solidFill>
                  <a:prstClr val="black"/>
                </a:solidFill>
              </a:rPr>
              <a:t>= $68 mil</a:t>
            </a:r>
            <a:endParaRPr lang="es-AR" sz="2800" i="1" dirty="0">
              <a:solidFill>
                <a:srgbClr val="42955F">
                  <a:lumMod val="75000"/>
                </a:srgbClr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arenR"/>
              <a:defRPr/>
            </a:pPr>
            <a:r>
              <a:rPr lang="es-AR" sz="2800" i="1" dirty="0">
                <a:solidFill>
                  <a:prstClr val="black"/>
                </a:solidFill>
              </a:rPr>
              <a:t>No terminar la carrera (por falla del motor). </a:t>
            </a:r>
            <a:r>
              <a:rPr lang="es-AR" sz="2800" dirty="0">
                <a:solidFill>
                  <a:srgbClr val="42955F">
                    <a:lumMod val="75000"/>
                  </a:srgbClr>
                </a:solidFill>
              </a:rPr>
              <a:t>29% </a:t>
            </a:r>
            <a:r>
              <a:rPr lang="es-AR" sz="2800" dirty="0">
                <a:solidFill>
                  <a:prstClr val="black"/>
                </a:solidFill>
              </a:rPr>
              <a:t>× </a:t>
            </a:r>
            <a:r>
              <a:rPr lang="es-AR" sz="2800" dirty="0">
                <a:solidFill>
                  <a:srgbClr val="FF0000"/>
                </a:solidFill>
              </a:rPr>
              <a:t>-$50 mil </a:t>
            </a:r>
            <a:r>
              <a:rPr lang="es-AR" sz="2800" dirty="0">
                <a:solidFill>
                  <a:prstClr val="black"/>
                </a:solidFill>
              </a:rPr>
              <a:t>= -$14.5 mil</a:t>
            </a:r>
            <a:endParaRPr lang="es-AR" sz="2800" i="1" dirty="0">
              <a:solidFill>
                <a:srgbClr val="42955F">
                  <a:lumMod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F1B431-4CF0-4A0B-9BAD-6CEF8FBE5B20}"/>
              </a:ext>
            </a:extLst>
          </p:cNvPr>
          <p:cNvSpPr txBox="1"/>
          <p:nvPr/>
        </p:nvSpPr>
        <p:spPr>
          <a:xfrm>
            <a:off x="746172" y="6043388"/>
            <a:ext cx="1050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2800" dirty="0">
                <a:solidFill>
                  <a:prstClr val="black"/>
                </a:solidFill>
              </a:rPr>
              <a:t>El valor monetario esperado de presentarse a la carrera es: </a:t>
            </a:r>
            <a:r>
              <a:rPr lang="es-AR" sz="2800" b="1" dirty="0">
                <a:solidFill>
                  <a:prstClr val="black"/>
                </a:solidFill>
              </a:rPr>
              <a:t>~$1.55M</a:t>
            </a:r>
          </a:p>
        </p:txBody>
      </p:sp>
    </p:spTree>
    <p:extLst>
      <p:ext uri="{BB962C8B-B14F-4D97-AF65-F5344CB8AC3E}">
        <p14:creationId xmlns:p14="http://schemas.microsoft.com/office/powerpoint/2010/main" val="1292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30422</TotalTime>
  <Words>2443</Words>
  <Application>Microsoft Office PowerPoint</Application>
  <PresentationFormat>Widescreen</PresentationFormat>
  <Paragraphs>393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Adobe Fan Heiti Std B</vt:lpstr>
      <vt:lpstr>Adobe Caslon Pro</vt:lpstr>
      <vt:lpstr>Arial</vt:lpstr>
      <vt:lpstr>Calibri</vt:lpstr>
      <vt:lpstr>Cambria Math</vt:lpstr>
      <vt:lpstr>Gill Sans MT</vt:lpstr>
      <vt:lpstr>Helvetica</vt:lpstr>
      <vt:lpstr>Wingdings</vt:lpstr>
      <vt:lpstr>Wingdings 2</vt:lpstr>
      <vt:lpstr>Dividend</vt:lpstr>
      <vt:lpstr>Office Theme</vt:lpstr>
      <vt:lpstr>   neurociencia y  TOMA DE DECISIONES</vt:lpstr>
      <vt:lpstr>móDULO 3</vt:lpstr>
      <vt:lpstr>PowerPoint Presentation</vt:lpstr>
      <vt:lpstr>PowerPoint Presentation</vt:lpstr>
      <vt:lpstr>Carter racing</vt:lpstr>
      <vt:lpstr>Carter racing</vt:lpstr>
      <vt:lpstr>Carter racing</vt:lpstr>
      <vt:lpstr>Carter racing</vt:lpstr>
      <vt:lpstr>Carter racing</vt:lpstr>
      <vt:lpstr>Carter racing</vt:lpstr>
      <vt:lpstr>Carter racing</vt:lpstr>
      <vt:lpstr>Carter racing</vt:lpstr>
      <vt:lpstr>Carter racing</vt:lpstr>
      <vt:lpstr>El desastre del challenger</vt:lpstr>
      <vt:lpstr>El desastre del challenger</vt:lpstr>
      <vt:lpstr>El desastre del challenger</vt:lpstr>
      <vt:lpstr>PowerPoint Presentation</vt:lpstr>
      <vt:lpstr>PowerPoint Presentation</vt:lpstr>
      <vt:lpstr>móDULO 3</vt:lpstr>
      <vt:lpstr>móDULO 3</vt:lpstr>
      <vt:lpstr>Sesgos cognitivos</vt:lpstr>
      <vt:lpstr>Sesgos cognitivos</vt:lpstr>
      <vt:lpstr>Sesgos cognitivos</vt:lpstr>
      <vt:lpstr>Sesgos cognitivos</vt:lpstr>
      <vt:lpstr>Sesgos cognitivos</vt:lpstr>
      <vt:lpstr>Sesgos cognitivos</vt:lpstr>
      <vt:lpstr>experimento</vt:lpstr>
      <vt:lpstr>Sesgos cognitivos</vt:lpstr>
      <vt:lpstr>Sesgos cognitivos</vt:lpstr>
      <vt:lpstr>Sesgos cognitivos</vt:lpstr>
      <vt:lpstr>Sesgos cognitivos</vt:lpstr>
      <vt:lpstr>Sesgos cognitivos</vt:lpstr>
      <vt:lpstr>Sesgos cognitivos</vt:lpstr>
      <vt:lpstr>Sesgos cognitivos</vt:lpstr>
      <vt:lpstr>anclas</vt:lpstr>
      <vt:lpstr>móDULO 3</vt:lpstr>
      <vt:lpstr>optimismo</vt:lpstr>
      <vt:lpstr>optimismo</vt:lpstr>
      <vt:lpstr>optimismo</vt:lpstr>
      <vt:lpstr>optimismo</vt:lpstr>
      <vt:lpstr>optimismo</vt:lpstr>
      <vt:lpstr>optimismo</vt:lpstr>
      <vt:lpstr>optimismo</vt:lpstr>
      <vt:lpstr>optimismo</vt:lpstr>
      <vt:lpstr>optimismo</vt:lpstr>
      <vt:lpstr>optimismo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Confianza en las decisiOnes</vt:lpstr>
      <vt:lpstr>móDULO 3</vt:lpstr>
      <vt:lpstr>individuos</vt:lpstr>
      <vt:lpstr>individuos</vt:lpstr>
      <vt:lpstr>individuos</vt:lpstr>
      <vt:lpstr>individuos</vt:lpstr>
      <vt:lpstr>individuos</vt:lpstr>
      <vt:lpstr>individuos</vt:lpstr>
      <vt:lpstr>individuos</vt:lpstr>
      <vt:lpstr>individuos</vt:lpstr>
      <vt:lpstr>individuos</vt:lpstr>
      <vt:lpstr>individuos</vt:lpstr>
      <vt:lpstr>individuos</vt:lpstr>
      <vt:lpstr>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la neurociencia aplicada</dc:title>
  <dc:creator>Joaquin Navajas</dc:creator>
  <cp:lastModifiedBy>Joaquin Navajas</cp:lastModifiedBy>
  <cp:revision>409</cp:revision>
  <dcterms:created xsi:type="dcterms:W3CDTF">2015-08-13T09:42:25Z</dcterms:created>
  <dcterms:modified xsi:type="dcterms:W3CDTF">2021-02-20T03:42:16Z</dcterms:modified>
</cp:coreProperties>
</file>